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9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52" r:id="rId8"/>
    <p:sldMasterId id="2147483765" r:id="rId9"/>
    <p:sldMasterId id="2147483778" r:id="rId10"/>
  </p:sldMasterIdLst>
  <p:notesMasterIdLst>
    <p:notesMasterId r:id="rId86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300" r:id="rId25"/>
    <p:sldId id="346" r:id="rId26"/>
    <p:sldId id="295" r:id="rId27"/>
    <p:sldId id="296" r:id="rId28"/>
    <p:sldId id="297" r:id="rId29"/>
    <p:sldId id="298" r:id="rId30"/>
    <p:sldId id="299" r:id="rId31"/>
    <p:sldId id="301" r:id="rId32"/>
    <p:sldId id="271" r:id="rId33"/>
    <p:sldId id="272" r:id="rId34"/>
    <p:sldId id="273" r:id="rId35"/>
    <p:sldId id="342" r:id="rId36"/>
    <p:sldId id="343" r:id="rId37"/>
    <p:sldId id="274" r:id="rId38"/>
    <p:sldId id="275" r:id="rId39"/>
    <p:sldId id="276" r:id="rId40"/>
    <p:sldId id="307" r:id="rId41"/>
    <p:sldId id="308" r:id="rId42"/>
    <p:sldId id="309" r:id="rId43"/>
    <p:sldId id="306" r:id="rId44"/>
    <p:sldId id="278" r:id="rId45"/>
    <p:sldId id="279" r:id="rId46"/>
    <p:sldId id="280" r:id="rId47"/>
    <p:sldId id="282" r:id="rId48"/>
    <p:sldId id="344" r:id="rId49"/>
    <p:sldId id="310" r:id="rId50"/>
    <p:sldId id="281" r:id="rId51"/>
    <p:sldId id="314" r:id="rId52"/>
    <p:sldId id="316" r:id="rId53"/>
    <p:sldId id="317" r:id="rId54"/>
    <p:sldId id="318" r:id="rId55"/>
    <p:sldId id="312" r:id="rId56"/>
    <p:sldId id="285" r:id="rId57"/>
    <p:sldId id="286" r:id="rId58"/>
    <p:sldId id="321" r:id="rId59"/>
    <p:sldId id="322" r:id="rId60"/>
    <p:sldId id="323" r:id="rId61"/>
    <p:sldId id="320" r:id="rId62"/>
    <p:sldId id="345" r:id="rId63"/>
    <p:sldId id="324" r:id="rId64"/>
    <p:sldId id="326" r:id="rId65"/>
    <p:sldId id="325" r:id="rId66"/>
    <p:sldId id="305" r:id="rId67"/>
    <p:sldId id="328" r:id="rId68"/>
    <p:sldId id="327" r:id="rId69"/>
    <p:sldId id="329" r:id="rId70"/>
    <p:sldId id="330" r:id="rId71"/>
    <p:sldId id="331" r:id="rId72"/>
    <p:sldId id="332" r:id="rId73"/>
    <p:sldId id="333" r:id="rId74"/>
    <p:sldId id="334" r:id="rId75"/>
    <p:sldId id="336" r:id="rId76"/>
    <p:sldId id="337" r:id="rId77"/>
    <p:sldId id="339" r:id="rId78"/>
    <p:sldId id="340" r:id="rId79"/>
    <p:sldId id="341" r:id="rId80"/>
    <p:sldId id="288" r:id="rId81"/>
    <p:sldId id="289" r:id="rId82"/>
    <p:sldId id="293" r:id="rId83"/>
    <p:sldId id="291" r:id="rId84"/>
    <p:sldId id="292" r:id="rId8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434" autoAdjust="0"/>
  </p:normalViewPr>
  <p:slideViewPr>
    <p:cSldViewPr snapToGrid="0">
      <p:cViewPr>
        <p:scale>
          <a:sx n="40" d="100"/>
          <a:sy n="40" d="100"/>
        </p:scale>
        <p:origin x="117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76" Type="http://schemas.openxmlformats.org/officeDocument/2006/relationships/slide" Target="slides/slide66.xml"/><Relationship Id="rId84" Type="http://schemas.openxmlformats.org/officeDocument/2006/relationships/slide" Target="slides/slide74.xml"/><Relationship Id="rId89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slide" Target="slides/slide56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87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90" Type="http://schemas.openxmlformats.org/officeDocument/2006/relationships/tableStyles" Target="tableStyles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slide" Target="slides/slide67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80" Type="http://schemas.openxmlformats.org/officeDocument/2006/relationships/slide" Target="slides/slide70.xml"/><Relationship Id="rId85" Type="http://schemas.openxmlformats.org/officeDocument/2006/relationships/slide" Target="slides/slide7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slide" Target="slides/slide73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0572746"/>
      </p:ext>
    </p:extLst>
  </p:cSld>
  <p:clrMap bg1="lt1" tx1="dk1" bg2="dk2" tx2="lt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8831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276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pt-BR" sz="2000">
                <a:solidFill>
                  <a:schemeClr val="dk1"/>
                </a:solidFill>
              </a:rPr>
              <a:t>Naquele contexto, Rick era o maioral.</a:t>
            </a:r>
          </a:p>
          <a:p>
            <a:pPr marL="457200" lvl="0" indent="-3556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pt-BR" sz="2000">
                <a:solidFill>
                  <a:schemeClr val="dk1"/>
                </a:solidFill>
              </a:rPr>
              <a:t>A empresa estava uma bagunça. Ele detinha o conhecimento sobre a ferramenta/sistema.</a:t>
            </a:r>
          </a:p>
          <a:p>
            <a:pPr lvl="0" rtl="0">
              <a:spcBef>
                <a:spcPts val="0"/>
              </a:spcBef>
              <a:buNone/>
            </a:pPr>
            <a:endParaRPr lang="pt-BR" sz="2000">
              <a:solidFill>
                <a:schemeClr val="dk1"/>
              </a:solidFill>
            </a:endParaRPr>
          </a:p>
        </p:txBody>
      </p:sp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7666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9089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A equipe restante?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Ficava só nas beiradas, de olho.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E entregando os grandes problemas para a estrela principal</a:t>
            </a:r>
          </a:p>
        </p:txBody>
      </p:sp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4522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6733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>
                <a:sym typeface="+mn-ea"/>
              </a:rPr>
              <a:t>Rick</a:t>
            </a:r>
            <a:r>
              <a:rPr lang="pt-BR">
                <a:sym typeface="+mn-ea"/>
              </a:rPr>
              <a:t> começou a trabalhar sozinho;</a:t>
            </a:r>
          </a:p>
          <a:p>
            <a:r>
              <a:rPr lang="pt-BR">
                <a:sym typeface="+mn-ea"/>
              </a:rPr>
              <a:t>“Tenho muito código a fazer!”</a:t>
            </a:r>
            <a:endParaRPr lang="pt-BR"/>
          </a:p>
          <a:p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572021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>
                <a:sym typeface="+mn-ea"/>
              </a:rPr>
              <a:t>Rick</a:t>
            </a:r>
            <a:r>
              <a:rPr lang="pt-BR">
                <a:sym typeface="+mn-ea"/>
              </a:rPr>
              <a:t> começou a trabalhar sozinho;</a:t>
            </a:r>
          </a:p>
          <a:p>
            <a:r>
              <a:rPr lang="pt-BR">
                <a:sym typeface="+mn-ea"/>
              </a:rPr>
              <a:t>“Tenho muito código a fazer!”</a:t>
            </a:r>
            <a:endParaRPr lang="pt-BR"/>
          </a:p>
          <a:p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510355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>
                <a:sym typeface="+mn-ea"/>
              </a:rPr>
              <a:t>Rick</a:t>
            </a:r>
            <a:r>
              <a:rPr lang="pt-BR">
                <a:sym typeface="+mn-ea"/>
              </a:rPr>
              <a:t> </a:t>
            </a:r>
            <a:r>
              <a:rPr lang="x-none" altLang="pt-BR">
                <a:sym typeface="+mn-ea"/>
              </a:rPr>
              <a:t>parou de ir nas reuniões</a:t>
            </a:r>
          </a:p>
        </p:txBody>
      </p:sp>
    </p:spTree>
    <p:extLst>
      <p:ext uri="{BB962C8B-B14F-4D97-AF65-F5344CB8AC3E}">
        <p14:creationId xmlns:p14="http://schemas.microsoft.com/office/powerpoint/2010/main" val="3971894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>
                <a:sym typeface="+mn-ea"/>
              </a:rPr>
              <a:t>Rick</a:t>
            </a:r>
            <a:r>
              <a:rPr lang="pt-BR">
                <a:sym typeface="+mn-ea"/>
              </a:rPr>
              <a:t> começou a trabalhar sozinho;</a:t>
            </a:r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4996180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>
                <a:sym typeface="+mn-ea"/>
              </a:rPr>
              <a:t>Rick</a:t>
            </a:r>
            <a:r>
              <a:rPr lang="pt-BR">
                <a:sym typeface="+mn-ea"/>
              </a:rPr>
              <a:t> não treinava ninguém </a:t>
            </a:r>
            <a:r>
              <a:rPr lang="x-none" altLang="pt-BR">
                <a:sym typeface="+mn-ea"/>
              </a:rPr>
              <a:t>e nem fazia mais treinamentos para com ele</a:t>
            </a:r>
          </a:p>
        </p:txBody>
      </p:sp>
    </p:spTree>
    <p:extLst>
      <p:ext uri="{BB962C8B-B14F-4D97-AF65-F5344CB8AC3E}">
        <p14:creationId xmlns:p14="http://schemas.microsoft.com/office/powerpoint/2010/main" val="4016962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4312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>
                <a:sym typeface="+mn-ea"/>
              </a:rPr>
              <a:t>Rick</a:t>
            </a:r>
            <a:r>
              <a:rPr lang="pt-BR">
                <a:sym typeface="+mn-ea"/>
              </a:rPr>
              <a:t> não treinava ninguém</a:t>
            </a:r>
            <a:endParaRPr lang="x-none" altLang="pt-BR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0397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>
                <a:sym typeface="+mn-ea"/>
              </a:rPr>
              <a:t>Rick</a:t>
            </a:r>
            <a:r>
              <a:rPr lang="pt-BR">
                <a:sym typeface="+mn-ea"/>
              </a:rPr>
              <a:t> construiu tudo o que precisava do zero porque era infinitamente melhor do que as pequenas ofertas dos meros mortais.</a:t>
            </a:r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4000331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Se Rick não precisava de ninguém, bugs e novas funcionalidades começam a entrar na fila dele.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Com isso, o backlog começou a piscar atrás de Rick.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No dashboard do projeto, bandeiras verdes mudaram para amarelo. E de amarelo, mudaram para vermelho. O vermelho começou a piscar. Um por um, as tasks mudaram seus status para “Impedida”. 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Todo mundo estava esperando por Rick.</a:t>
            </a:r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5915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O caos estava instaurado!</a:t>
            </a:r>
          </a:p>
        </p:txBody>
      </p:sp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5836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altLang="pt-BR" sz="2000">
                <a:sym typeface="+mn-ea"/>
              </a:rPr>
              <a:t>- </a:t>
            </a:r>
            <a:r>
              <a:rPr lang="pt-BR" sz="2000">
                <a:sym typeface="+mn-ea"/>
              </a:rPr>
              <a:t>O gerente do projeto teve uma extensão de</a:t>
            </a: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5193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altLang="pt-BR" sz="2000">
                <a:sym typeface="+mn-ea"/>
              </a:rPr>
              <a:t>- </a:t>
            </a:r>
            <a:r>
              <a:rPr lang="pt-BR" sz="2000">
                <a:sym typeface="+mn-ea"/>
              </a:rPr>
              <a:t>O gerente do projeto teve uma extensão de</a:t>
            </a: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10091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altLang="pt-BR" sz="2000">
                <a:sym typeface="+mn-ea"/>
              </a:rPr>
              <a:t>- </a:t>
            </a:r>
            <a:r>
              <a:rPr lang="pt-BR" sz="2000">
                <a:sym typeface="+mn-ea"/>
              </a:rPr>
              <a:t>O gerente do projeto teve uma extensão de</a:t>
            </a: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2695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O caos estava instaurado!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Rick estava arruinando o código mais rápido do que nunca. 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Ele estava trabalhando semanas de sete dias, doze horas por dia.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Todos sabiam que só Rick poderia puxar o time desta bagunça. Todos prenderam a respiração e esperaram que Rick inventasse a cura milagrosa que consertaria esse projeto paralisado.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Todos os dias, Rick ficou mais beligerante (</a:t>
            </a:r>
            <a:r>
              <a:rPr lang="pt-BR" sz="1100">
                <a:solidFill>
                  <a:srgbClr val="222222"/>
                </a:solidFill>
                <a:highlight>
                  <a:srgbClr val="FFFFFF"/>
                </a:highlight>
              </a:rPr>
              <a:t>que ou o que faz guerra ou está em guerra; que ou o que está em luta.)</a:t>
            </a:r>
            <a:r>
              <a:rPr lang="pt-BR"/>
              <a:t> e isolado. A máscara estava saindo. 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Mesmo entrando no código dele, só Rick podia entendê-lo. E estava sem documentação.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endParaRPr lang="pt-BR"/>
          </a:p>
        </p:txBody>
      </p:sp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17991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Todos os dias que Rick trabalhou no projeto mudou a data de entrega de volta uma semana. 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Rick estava destruindo o produto mais rápido do que ele estava criando.</a:t>
            </a:r>
          </a:p>
        </p:txBody>
      </p:sp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45839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4105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10382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x-none" altLang="pt-BR">
                <a:sym typeface="+mn-ea"/>
              </a:rPr>
              <a:t>- </a:t>
            </a:r>
            <a:r>
              <a:rPr lang="pt-BR">
                <a:sym typeface="+mn-ea"/>
              </a:rPr>
              <a:t>O produto iria ser construído a partir do zero: pela equipe.</a:t>
            </a:r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10076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>
                <a:sym typeface="+mn-ea"/>
              </a:rPr>
              <a:t>Este esforço seria de alcance muito limitado e só proporcionaria o essencial para levar o produto à produção. </a:t>
            </a:r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4561271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>
                <a:sym typeface="+mn-ea"/>
              </a:rPr>
              <a:t>Toda a equipe contribuiria e poderia apoiá-la. Sem mais estrangulamentos.</a:t>
            </a:r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6461853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36362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>
                <a:solidFill>
                  <a:schemeClr val="dk1"/>
                </a:solidFill>
              </a:rPr>
              <a:t>Rick explodiu.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>
                <a:solidFill>
                  <a:schemeClr val="dk1"/>
                </a:solidFill>
              </a:rPr>
              <a:t>Rick não queria fazer parte dessa farsa. Se não pudéssemos apreciar o seu gênio, era culpa nossa, não a dele. Rick previu que dentro de alguns meses nós voltaríamos rastejando para ele implorando-lhe que nos salvasse.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>
                <a:solidFill>
                  <a:schemeClr val="dk1"/>
                </a:solidFill>
              </a:rPr>
              <a:t>Rick gritou que faltava a capacidade mental básica para apreciar o gênio quando nos encarava o rosto.</a:t>
            </a:r>
          </a:p>
          <a:p>
            <a:pPr lvl="0" rtl="0">
              <a:spcBef>
                <a:spcPts val="0"/>
              </a:spcBef>
              <a:buNone/>
            </a:pPr>
            <a:endParaRPr lang="pt-BR">
              <a:solidFill>
                <a:schemeClr val="dk1"/>
              </a:solidFill>
            </a:endParaRPr>
          </a:p>
        </p:txBody>
      </p:sp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05849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Finalmente, a frase foi dita: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Após o incidente, meses de dificuldades foram apreciados por toda a equipe.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pt-BR"/>
              <a:t>Rick parou de ajudar em todos os projetos. 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pt-BR"/>
              <a:t>Se recusava a mexer em códigos que não eram de sua autoria.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pt-BR"/>
              <a:t>Não mexia com frameworks que ele aprovava...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Rick foi demitido.</a:t>
            </a:r>
          </a:p>
        </p:txBody>
      </p:sp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89279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16033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457200" marR="0" lvl="0" indent="-355600" algn="l" rtl="0">
              <a:spcBef>
                <a:spcPts val="0"/>
              </a:spcBef>
              <a:buSzPct val="100000"/>
              <a:buChar char="-"/>
            </a:pPr>
            <a:r>
              <a:rPr lang="pt-BR" sz="2000"/>
              <a:t>Remoção de cerca de 150.000 linhas de bagunça incompreensível;</a:t>
            </a:r>
          </a:p>
          <a:p>
            <a:pPr marL="457200" marR="0" lvl="0" indent="-355600" algn="l" rtl="0">
              <a:spcBef>
                <a:spcPts val="0"/>
              </a:spcBef>
              <a:buChar char="-"/>
            </a:pPr>
            <a:endParaRPr sz="2000"/>
          </a:p>
          <a:p>
            <a:pPr marL="0" marR="0" lvl="0" indent="0" algn="l" rtl="0">
              <a:spcBef>
                <a:spcPts val="0"/>
              </a:spcBef>
              <a:buNone/>
            </a:pPr>
            <a:endParaRPr sz="2000"/>
          </a:p>
        </p:txBody>
      </p:sp>
      <p:sp>
        <p:nvSpPr>
          <p:cNvPr id="305" name="Shape 305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16708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457200" marR="0" lvl="0" indent="-355600" algn="l" rtl="0">
              <a:spcBef>
                <a:spcPts val="0"/>
              </a:spcBef>
              <a:buSzPct val="100000"/>
              <a:buChar char="-"/>
            </a:pPr>
            <a:r>
              <a:rPr lang="pt-BR" sz="2000"/>
              <a:t>Remoção de cerca de 150.000 linhas de bagunça incompreensível;</a:t>
            </a:r>
          </a:p>
          <a:p>
            <a:pPr marL="457200" marR="0" lvl="0" indent="-355600" algn="l" rtl="0">
              <a:spcBef>
                <a:spcPts val="0"/>
              </a:spcBef>
              <a:buChar char="-"/>
            </a:pPr>
            <a:endParaRPr sz="2000"/>
          </a:p>
          <a:p>
            <a:pPr marL="0" marR="0" lvl="0" indent="0" algn="l" rtl="0">
              <a:spcBef>
                <a:spcPts val="0"/>
              </a:spcBef>
              <a:buNone/>
            </a:pPr>
            <a:endParaRPr sz="2000"/>
          </a:p>
        </p:txBody>
      </p:sp>
      <p:sp>
        <p:nvSpPr>
          <p:cNvPr id="305" name="Shape 305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00551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>
                <a:sym typeface="+mn-ea"/>
              </a:rPr>
              <a:t>Infelizmente, Rick estava tão longe que não podia, ou não, ser trazido de volta. Nenhuma quantidade de treinamento, feedback, tempo livre ou atribuição a outros projetos alterou seu comportamento tóxico.</a:t>
            </a:r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7745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87462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457200" marR="0" lvl="0" indent="-355600" algn="l" rtl="0">
              <a:spcBef>
                <a:spcPts val="0"/>
              </a:spcBef>
              <a:buSzPct val="100000"/>
              <a:buChar char="-"/>
            </a:pPr>
            <a:r>
              <a:rPr lang="pt-BR" sz="2000"/>
              <a:t>Remoção de cerca de 150.000 linhas de bagunça incompreensível;</a:t>
            </a:r>
          </a:p>
          <a:p>
            <a:pPr marL="457200" marR="0" lvl="0" indent="-355600" algn="l" rtl="0">
              <a:spcBef>
                <a:spcPts val="0"/>
              </a:spcBef>
              <a:buChar char="-"/>
            </a:pPr>
            <a:endParaRPr sz="2000"/>
          </a:p>
          <a:p>
            <a:pPr marL="0" marR="0" lvl="0" indent="0" algn="l" rtl="0">
              <a:spcBef>
                <a:spcPts val="0"/>
              </a:spcBef>
              <a:buNone/>
            </a:pPr>
            <a:endParaRPr sz="2000"/>
          </a:p>
        </p:txBody>
      </p:sp>
      <p:sp>
        <p:nvSpPr>
          <p:cNvPr id="298" name="Shape 29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702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457200" marR="0" lvl="0" indent="-355600" algn="l" rtl="0">
              <a:spcBef>
                <a:spcPts val="0"/>
              </a:spcBef>
              <a:buSzPct val="100000"/>
              <a:buChar char="-"/>
            </a:pPr>
            <a:r>
              <a:rPr lang="pt-BR" sz="2000"/>
              <a:t>Remoção de cerca de 150.000 linhas de bagunça incompreensível;</a:t>
            </a:r>
          </a:p>
          <a:p>
            <a:pPr marL="457200" marR="0" lvl="0" indent="-355600" algn="l" rtl="0">
              <a:spcBef>
                <a:spcPts val="0"/>
              </a:spcBef>
              <a:buChar char="-"/>
            </a:pPr>
            <a:endParaRPr sz="2000"/>
          </a:p>
          <a:p>
            <a:pPr marL="0" marR="0" lvl="0" indent="0" algn="l" rtl="0">
              <a:spcBef>
                <a:spcPts val="0"/>
              </a:spcBef>
              <a:buNone/>
            </a:pPr>
            <a:endParaRPr sz="2000"/>
          </a:p>
        </p:txBody>
      </p:sp>
      <p:sp>
        <p:nvSpPr>
          <p:cNvPr id="298" name="Shape 29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30694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457200" marR="0" lvl="0" indent="-355600" algn="l" rtl="0">
              <a:spcBef>
                <a:spcPts val="0"/>
              </a:spcBef>
              <a:buSzPct val="100000"/>
              <a:buChar char="-"/>
            </a:pPr>
            <a:r>
              <a:rPr lang="pt-BR" sz="2000"/>
              <a:t>Remoção de cerca de 150.000 linhas de bagunça incompreensível;</a:t>
            </a:r>
          </a:p>
          <a:p>
            <a:pPr marL="457200" marR="0" lvl="0" indent="-355600" algn="l" rtl="0">
              <a:spcBef>
                <a:spcPts val="0"/>
              </a:spcBef>
              <a:buChar char="-"/>
            </a:pPr>
            <a:endParaRPr sz="2000"/>
          </a:p>
          <a:p>
            <a:pPr marL="0" marR="0" lvl="0" indent="0" algn="l" rtl="0">
              <a:spcBef>
                <a:spcPts val="0"/>
              </a:spcBef>
              <a:buNone/>
            </a:pPr>
            <a:endParaRPr sz="2000"/>
          </a:p>
        </p:txBody>
      </p:sp>
      <p:sp>
        <p:nvSpPr>
          <p:cNvPr id="298" name="Shape 29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09330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457200" marR="0" lvl="0" indent="-355600" algn="l" rtl="0">
              <a:spcBef>
                <a:spcPts val="0"/>
              </a:spcBef>
              <a:buSzPct val="100000"/>
              <a:buChar char="-"/>
            </a:pPr>
            <a:r>
              <a:rPr lang="pt-BR" sz="2000"/>
              <a:t>Remoção de cerca de 150.000 linhas de bagunça incompreensível;</a:t>
            </a:r>
          </a:p>
          <a:p>
            <a:pPr marL="457200" marR="0" lvl="0" indent="-355600" algn="l" rtl="0">
              <a:spcBef>
                <a:spcPts val="0"/>
              </a:spcBef>
              <a:buChar char="-"/>
            </a:pPr>
            <a:endParaRPr sz="2000"/>
          </a:p>
          <a:p>
            <a:pPr marL="0" marR="0" lvl="0" indent="0" algn="l" rtl="0">
              <a:spcBef>
                <a:spcPts val="0"/>
              </a:spcBef>
              <a:buNone/>
            </a:pPr>
            <a:endParaRPr sz="2000"/>
          </a:p>
        </p:txBody>
      </p:sp>
      <p:sp>
        <p:nvSpPr>
          <p:cNvPr id="298" name="Shape 29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31054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457200" marR="0" lvl="0" indent="-355600" algn="l" rtl="0">
              <a:spcBef>
                <a:spcPts val="0"/>
              </a:spcBef>
              <a:buSzPct val="100000"/>
              <a:buChar char="-"/>
            </a:pPr>
            <a:r>
              <a:rPr lang="pt-BR" sz="2000"/>
              <a:t>Remoção de cerca de 150.000 linhas de bagunça incompreensível;</a:t>
            </a:r>
          </a:p>
          <a:p>
            <a:pPr marL="457200" marR="0" lvl="0" indent="-355600" algn="l" rtl="0">
              <a:spcBef>
                <a:spcPts val="0"/>
              </a:spcBef>
              <a:buChar char="-"/>
            </a:pPr>
            <a:endParaRPr sz="2000"/>
          </a:p>
          <a:p>
            <a:pPr marL="0" marR="0" lvl="0" indent="0" algn="l" rtl="0">
              <a:spcBef>
                <a:spcPts val="0"/>
              </a:spcBef>
              <a:buNone/>
            </a:pPr>
            <a:endParaRPr sz="2000"/>
          </a:p>
        </p:txBody>
      </p:sp>
      <p:sp>
        <p:nvSpPr>
          <p:cNvPr id="298" name="Shape 29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35909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x-none" altLang="pt-BR" sz="2000">
                <a:sym typeface="+mn-ea"/>
              </a:rPr>
              <a:t>- </a:t>
            </a:r>
            <a:r>
              <a:rPr lang="pt-BR" sz="2000">
                <a:sym typeface="+mn-ea"/>
              </a:rPr>
              <a:t>No final de um ano, a preparação para a produção foi de </a:t>
            </a: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9427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34011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cultura de dependência: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Qualquer problema que surge é automaticamente atribuído a um determinado “ninja”. Um mito encorajado. Pessoas aprendem a parar de tentar e apenas esperar pelo “ninja”.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ao código sem manutenção: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Sem documentação ou testes do que é criado, a confiança fica confinada a inteligência do “ninja”. 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personalidade destrutiva: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Membros acabam não opinando suas próprias ideias porque o “ninja” sempre acaba minando outras ideias ou achando que suas ideias são as mais convenientes.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>
                <a:solidFill>
                  <a:schemeClr val="dk1"/>
                </a:solidFill>
                <a:sym typeface="+mn-ea"/>
              </a:rPr>
              <a:t> 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exclusão de responsabilidade: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Muitos integrantes de equipes, se eximem da responsabilidade sobre determinada coisa. Isso impede que eles mesmos aprendam com seus erros.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6785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cultura de dependência: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Qualquer problema que surge é automaticamente atribuído a um determinado “ninja”. Um mito encorajado. Pessoas aprendem a parar de tentar e apenas esperar pelo “ninja”.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ao código sem manutenção: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Sem documentação ou testes do que é criado, a confiança fica confinada a inteligência do “ninja”. 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personalidade destrutiva: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Membros acabam não opinando suas próprias ideias porque o “ninja” sempre acaba minando outras ideias ou achando que suas ideias são as mais convenientes.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>
                <a:solidFill>
                  <a:schemeClr val="dk1"/>
                </a:solidFill>
                <a:sym typeface="+mn-ea"/>
              </a:rPr>
              <a:t> 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exclusão de responsabilidade: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Muitos integrantes de equipes, se eximem da responsabilidade sobre determinada coisa. Isso impede que eles mesmos aprendam com seus erros.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25494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cultura de dependência: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Qualquer problema que surge é automaticamente atribuído a um determinado “ninja”. Um mito encorajado. Pessoas aprendem a parar de tentar e apenas esperar pelo “ninja”.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ao código sem manutenção: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Sem documentação ou testes do que é criado, a confiança fica confinada a inteligência do “ninja”. 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personalidade destrutiva: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Membros acabam não opinando suas próprias ideias porque o “ninja” sempre acaba minando outras ideias ou achando que suas ideias são as mais convenientes.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>
                <a:solidFill>
                  <a:schemeClr val="dk1"/>
                </a:solidFill>
                <a:sym typeface="+mn-ea"/>
              </a:rPr>
              <a:t> 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exclusão de responsabilidade: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Muitos integrantes de equipes, se eximem da responsabilidade sobre determinada coisa. Isso impede que eles mesmos aprendam com seus erros.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8474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96963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cultura de dependência: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Qualquer problema que surge é automaticamente atribuído a um determinado “ninja”. Um mito encorajado. Pessoas aprendem a parar de tentar e apenas esperar pelo “ninja”.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ao código sem manutenção: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Sem documentação ou testes do que é criado, a confiança fica confinada a inteligência do “ninja”. 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personalidade destrutiva: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Membros acabam não opinando suas próprias ideias porque o “ninja” sempre acaba minando outras ideias ou achando que suas ideias são as mais convenientes.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>
                <a:solidFill>
                  <a:schemeClr val="dk1"/>
                </a:solidFill>
                <a:sym typeface="+mn-ea"/>
              </a:rPr>
              <a:t> 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exclusão de responsabilidade: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Muitos integrantes de equipes, se eximem da responsabilidade sobre determinada coisa. Isso impede que eles mesmos aprendam com seus erros.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95350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pt-BR" sz="2000">
                <a:solidFill>
                  <a:schemeClr val="dk1"/>
                </a:solidFill>
                <a:sym typeface="+mn-ea"/>
              </a:rPr>
              <a:t>Manter o foco no objetivo. Juntando forças para a criação de valor sob</a:t>
            </a:r>
            <a:r>
              <a:rPr lang="x-none" altLang="pt-BR" sz="2000">
                <a:solidFill>
                  <a:schemeClr val="dk1"/>
                </a:solidFill>
                <a:sym typeface="+mn-ea"/>
              </a:rPr>
              <a:t>re</a:t>
            </a:r>
            <a:r>
              <a:rPr lang="pt-BR" sz="2000">
                <a:solidFill>
                  <a:schemeClr val="dk1"/>
                </a:solidFill>
                <a:sym typeface="+mn-ea"/>
              </a:rPr>
              <a:t> uma perspectiva definida.</a:t>
            </a:r>
            <a:endParaRPr lang="pt-BR" sz="20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97235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pt-BR" sz="2000">
                <a:solidFill>
                  <a:schemeClr val="dk1"/>
                </a:solidFill>
                <a:sym typeface="+mn-ea"/>
              </a:rPr>
              <a:t>Manter o foco no objetivo. Juntando forças para a criação de valor sob</a:t>
            </a:r>
            <a:r>
              <a:rPr lang="x-none" altLang="pt-BR" sz="2000">
                <a:solidFill>
                  <a:schemeClr val="dk1"/>
                </a:solidFill>
                <a:sym typeface="+mn-ea"/>
              </a:rPr>
              <a:t>re</a:t>
            </a:r>
            <a:r>
              <a:rPr lang="pt-BR" sz="2000">
                <a:solidFill>
                  <a:schemeClr val="dk1"/>
                </a:solidFill>
                <a:sym typeface="+mn-ea"/>
              </a:rPr>
              <a:t> uma perspectiva definida.</a:t>
            </a:r>
            <a:endParaRPr lang="pt-BR" sz="20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56919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Além disso, as pessoas podem ter essa visão de nós. Não tem nenhum problema.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A diferença é como deixamos eles lhe darem conosco</a:t>
            </a: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31681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Todos conhecem esses mitos neh? Steve Wozniack e Steve Jobs - Nós sabemos do Wozniack pq somos de TI, ligamos para o lado técnico.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Mas as pessoas só se lembram de Jobs e pq isso?</a:t>
            </a: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24535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altLang="pt-BR"/>
              <a:t>- Pq ele foi a frente. Se expôs. e É isso que precisamos fazer!</a:t>
            </a:r>
          </a:p>
          <a:p>
            <a:r>
              <a:rPr lang="pt-BR">
                <a:solidFill>
                  <a:schemeClr val="dk1"/>
                </a:solidFill>
                <a:sym typeface="+mn-ea"/>
              </a:rPr>
              <a:t>Ao invés de </a:t>
            </a:r>
            <a:r>
              <a:rPr lang="x-none" altLang="pt-BR">
                <a:solidFill>
                  <a:schemeClr val="dk1"/>
                </a:solidFill>
                <a:sym typeface="+mn-ea"/>
              </a:rPr>
              <a:t>deixarmos de nos chamarem de</a:t>
            </a:r>
            <a:r>
              <a:rPr lang="pt-BR">
                <a:solidFill>
                  <a:schemeClr val="dk1"/>
                </a:solidFill>
                <a:sym typeface="+mn-ea"/>
              </a:rPr>
              <a:t> “tribos de nerds esquisitos”, vamos buscar nos unir, buscar forças e mostrar valores para nós mesmos e outras áreas. O desempenho irá aumentar conforme o tempo.</a:t>
            </a:r>
          </a:p>
          <a:p>
            <a:endParaRPr lang="x-none" altLang="pt-BR"/>
          </a:p>
        </p:txBody>
      </p:sp>
    </p:spTree>
    <p:extLst>
      <p:ext uri="{BB962C8B-B14F-4D97-AF65-F5344CB8AC3E}">
        <p14:creationId xmlns:p14="http://schemas.microsoft.com/office/powerpoint/2010/main" val="36686463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Importune seu gestor pedindo por esses itens</a:t>
            </a: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70055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Importune seu gestor pedindo por esses itens</a:t>
            </a: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7039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Importune seu gestor pedindo por esses itens</a:t>
            </a: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1884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Importune seu gestor pedindo por esses itens</a:t>
            </a: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9403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26975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Importune seu gestor pedindo por esses itens</a:t>
            </a: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4899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Importune seu gestor pedindo por esses itens</a:t>
            </a: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6737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Importune seu gestor pedindo por esses itens</a:t>
            </a: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8394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Importune seu gestor pedindo por esses itens</a:t>
            </a: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39005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Importune seu gestor pedindo por esses itens</a:t>
            </a: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74196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05973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74217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48866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0092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3112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har char="-"/>
            </a:pPr>
            <a:r>
              <a:rPr lang="pt-BR"/>
              <a:t>Pensa naquele cara prepotente. </a:t>
            </a:r>
          </a:p>
          <a:p>
            <a:pPr marL="457200" lvl="0" indent="-317500" rtl="0">
              <a:spcBef>
                <a:spcPts val="0"/>
              </a:spcBef>
              <a:buChar char="-"/>
            </a:pPr>
            <a:r>
              <a:rPr lang="pt-BR"/>
              <a:t>O famoso “estrelinha”</a:t>
            </a:r>
          </a:p>
          <a:p>
            <a:pPr marL="457200" lvl="0" indent="-317500" rtl="0">
              <a:spcBef>
                <a:spcPts val="0"/>
              </a:spcBef>
              <a:buChar char="-"/>
            </a:pPr>
            <a:r>
              <a:rPr lang="pt-BR"/>
              <a:t>Ninguém toca nas coisas dele</a:t>
            </a:r>
          </a:p>
          <a:p>
            <a:pPr marL="457200" lvl="0" indent="-317500">
              <a:spcBef>
                <a:spcPts val="0"/>
              </a:spcBef>
              <a:buChar char="-"/>
            </a:pPr>
            <a:r>
              <a:rPr lang="pt-BR"/>
              <a:t>É de fato o “Saiam da minha propriedade!”</a:t>
            </a:r>
          </a:p>
        </p:txBody>
      </p:sp>
    </p:spTree>
    <p:extLst>
      <p:ext uri="{BB962C8B-B14F-4D97-AF65-F5344CB8AC3E}">
        <p14:creationId xmlns:p14="http://schemas.microsoft.com/office/powerpoint/2010/main" val="19000261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683218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47050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96527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248766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366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Em uma certa reunião, Rick, levantou essa frase:</a:t>
            </a: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pt-BR"/>
              <a:t>Mas quando isso surgiu? Vamos lá...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4631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Rick se achava um deus na empresa. O manda-chuva.</a:t>
            </a:r>
          </a:p>
        </p:txBody>
      </p:sp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7253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subTitle" idx="1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3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2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subTitle" idx="1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3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2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2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subTitle" idx="1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2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pic>
        <p:nvPicPr>
          <p:cNvPr id="19" name="Shape 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3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2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subTitle" idx="1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3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2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subTitle" idx="1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3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2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subTitle" idx="1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3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2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subTitle" idx="1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2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subTitle" idx="1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3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3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2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1149480"/>
            <a:ext cx="12191041" cy="57074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1149480"/>
            <a:ext cx="12191041" cy="57074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1149480"/>
            <a:ext cx="12191041" cy="57074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1149480"/>
            <a:ext cx="12191041" cy="57074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1149480"/>
            <a:ext cx="12191041" cy="57074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1149480"/>
            <a:ext cx="12191041" cy="57074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1149480"/>
            <a:ext cx="12191041" cy="57074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freecodecamp.org/we-fired-our-top-talent-best-decision-we-ever-made-4c0a99728fd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1383840" y="5892840"/>
            <a:ext cx="9427680" cy="3636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000" i="0" u="none" strike="noStrike" cap="none">
                <a:solidFill>
                  <a:srgbClr val="E46C0A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Carlos Henrique – </a:t>
            </a:r>
            <a:r>
              <a:rPr lang="x-none" altLang="pt-BR" sz="2000">
                <a:solidFill>
                  <a:srgbClr val="E46C0A"/>
                </a:solidFill>
                <a:latin typeface="UOLtext" charset="0"/>
              </a:rPr>
              <a:t>março</a:t>
            </a:r>
            <a:r>
              <a:rPr lang="pt-BR" sz="2000" i="0" u="none" strike="noStrike" cap="none">
                <a:solidFill>
                  <a:srgbClr val="E46C0A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 </a:t>
            </a:r>
            <a:r>
              <a:rPr lang="pt-BR" sz="1800" i="0" u="none" strike="noStrike" cap="none">
                <a:solidFill>
                  <a:srgbClr val="E46C0A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201</a:t>
            </a:r>
            <a:r>
              <a:rPr lang="x-none" altLang="pt-BR" sz="1800" i="0" u="none" strike="noStrike" cap="none">
                <a:solidFill>
                  <a:srgbClr val="E46C0A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8</a:t>
            </a:r>
          </a:p>
        </p:txBody>
      </p:sp>
      <p:sp>
        <p:nvSpPr>
          <p:cNvPr id="158" name="Shape 158"/>
          <p:cNvSpPr/>
          <p:nvPr/>
        </p:nvSpPr>
        <p:spPr>
          <a:xfrm>
            <a:off x="2288" y="1834150"/>
            <a:ext cx="12190800" cy="1594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4000" b="1">
              <a:latin typeface="UOLtext" charset="0"/>
            </a:endParaRPr>
          </a:p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8000"/>
              <a:buFont typeface="Arial" panose="02080604020202020204" charset="0"/>
              <a:buNone/>
            </a:pPr>
            <a:r>
              <a:rPr lang="pt-BR" sz="4000" b="1">
                <a:latin typeface="UOLtext" charset="0"/>
              </a:rPr>
              <a:t>“Tira a mão da minha propriedade!”</a:t>
            </a:r>
          </a:p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4000" b="1">
              <a:latin typeface="UOLtext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None/>
            </a:pPr>
            <a:endParaRPr sz="4000" b="1">
              <a:latin typeface="UOLtext" charset="0"/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1407160" y="3829050"/>
            <a:ext cx="9360535" cy="12439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46000"/>
              <a:buFont typeface="Arial" panose="02080604020202020204" charset="0"/>
              <a:buNone/>
            </a:pPr>
            <a:r>
              <a:rPr lang="pt-BR" sz="2400">
                <a:solidFill>
                  <a:schemeClr val="dk1"/>
                </a:solidFill>
                <a:latin typeface="UOLtext" charset="0"/>
              </a:rPr>
              <a:t>Explorando comportamentos de integrantes de times e como suas relações geram resultados.</a:t>
            </a:r>
            <a:endParaRPr>
              <a:latin typeface="UOLtex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831960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>
                <a:solidFill>
                  <a:srgbClr val="C00000"/>
                </a:solidFill>
                <a:latin typeface="UOLtext" charset="0"/>
              </a:rPr>
              <a:t>E de fato...</a:t>
            </a:r>
            <a:endParaRPr>
              <a:latin typeface="UOLtex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 descr="fucking-man.gif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025" y="0"/>
            <a:ext cx="1217390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831960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>
                <a:solidFill>
                  <a:srgbClr val="C00000"/>
                </a:solidFill>
                <a:latin typeface="UOLtext" charset="0"/>
              </a:rPr>
              <a:t>E o restante?</a:t>
            </a:r>
            <a:endParaRPr>
              <a:latin typeface="UOLtex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Shape 226" descr="trabalhadores.gif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981833"/>
            <a:ext cx="12192000" cy="5126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831960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>
                <a:solidFill>
                  <a:srgbClr val="C00000"/>
                </a:solidFill>
                <a:latin typeface="UOLtext" charset="0"/>
              </a:rPr>
              <a:t>A partir de então...</a:t>
            </a:r>
            <a:endParaRPr>
              <a:latin typeface="UOLtex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1650" y="-1713865"/>
            <a:ext cx="18275935" cy="10285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1650" y="-1713865"/>
            <a:ext cx="18275935" cy="102857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6680" y="4848725"/>
            <a:ext cx="9444990" cy="762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4400" dirty="0">
                <a:solidFill>
                  <a:schemeClr val="bg1"/>
                </a:solidFill>
                <a:latin typeface="UOLtext" charset="0"/>
                <a:sym typeface="+mn-ea"/>
              </a:rPr>
              <a:t>“</a:t>
            </a:r>
            <a:r>
              <a:rPr lang="x-none" altLang="pt-BR" sz="4400" dirty="0">
                <a:solidFill>
                  <a:schemeClr val="bg1"/>
                </a:solidFill>
                <a:latin typeface="UOLtext" charset="0"/>
                <a:sym typeface="+mn-ea"/>
              </a:rPr>
              <a:t>Prefiro trabalhar sozinho.</a:t>
            </a:r>
            <a:r>
              <a:rPr lang="pt-BR" sz="4400" dirty="0">
                <a:solidFill>
                  <a:schemeClr val="bg1"/>
                </a:solidFill>
                <a:latin typeface="UOLtext" charset="0"/>
                <a:sym typeface="+mn-ea"/>
              </a:rPr>
              <a:t>”</a:t>
            </a:r>
            <a:endParaRPr lang="pt-BR" altLang="en-US" sz="4400" dirty="0">
              <a:solidFill>
                <a:schemeClr val="bg1"/>
              </a:solidFill>
              <a:latin typeface="UOLtext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4283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-1289685"/>
            <a:ext cx="12247245" cy="8165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-1289685"/>
            <a:ext cx="12247245" cy="81654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2617" y="4463709"/>
            <a:ext cx="9444990" cy="762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4400">
                <a:solidFill>
                  <a:schemeClr val="bg1"/>
                </a:solidFill>
                <a:latin typeface="UOLtext" charset="0"/>
                <a:sym typeface="+mn-ea"/>
              </a:rPr>
              <a:t>“Reuniões são perda de tempo!”</a:t>
            </a:r>
            <a:endParaRPr lang="pt-BR" altLang="en-US" sz="4400">
              <a:solidFill>
                <a:schemeClr val="bg1"/>
              </a:solidFill>
              <a:latin typeface="UOLtext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666115"/>
            <a:ext cx="12263755" cy="8176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831960" y="1709640"/>
            <a:ext cx="10514520" cy="285156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 b="0" i="0" u="none" strike="noStrike" cap="none">
                <a:solidFill>
                  <a:srgbClr val="C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Quem sou eu?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666115"/>
            <a:ext cx="12263755" cy="81762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76680" y="4463714"/>
            <a:ext cx="9444990" cy="143256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4400" dirty="0">
                <a:solidFill>
                  <a:schemeClr val="bg1"/>
                </a:solidFill>
                <a:latin typeface="UOLtext" charset="0"/>
                <a:sym typeface="+mn-ea"/>
              </a:rPr>
              <a:t>“</a:t>
            </a:r>
            <a:r>
              <a:rPr lang="x-none" altLang="pt-BR" sz="4400" dirty="0">
                <a:solidFill>
                  <a:schemeClr val="bg1"/>
                </a:solidFill>
                <a:latin typeface="UOLtext" charset="0"/>
                <a:sym typeface="+mn-ea"/>
              </a:rPr>
              <a:t>Treinar alguém demora muito!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x-none" altLang="pt-BR" sz="4400" dirty="0">
                <a:solidFill>
                  <a:schemeClr val="bg1"/>
                </a:solidFill>
                <a:latin typeface="UOLtext" charset="0"/>
                <a:sym typeface="+mn-ea"/>
              </a:rPr>
              <a:t>Eu mesmo faço!</a:t>
            </a:r>
            <a:r>
              <a:rPr lang="pt-BR" sz="4400" dirty="0">
                <a:solidFill>
                  <a:schemeClr val="bg1"/>
                </a:solidFill>
                <a:latin typeface="UOLtext" charset="0"/>
                <a:sym typeface="+mn-ea"/>
              </a:rPr>
              <a:t>”</a:t>
            </a:r>
            <a:endParaRPr lang="pt-BR" altLang="en-US" sz="4400" dirty="0">
              <a:solidFill>
                <a:schemeClr val="bg1"/>
              </a:solidFill>
              <a:latin typeface="UOLtext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0"/>
            <a:ext cx="12202795" cy="8122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0"/>
            <a:ext cx="12202795" cy="81229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76680" y="3429000"/>
            <a:ext cx="9444990" cy="21031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4400">
                <a:solidFill>
                  <a:schemeClr val="bg1"/>
                </a:solidFill>
                <a:latin typeface="UOLtext" charset="0"/>
                <a:sym typeface="+mn-ea"/>
              </a:rPr>
              <a:t>“</a:t>
            </a:r>
            <a:r>
              <a:rPr lang="x-none" altLang="pt-BR" sz="4400">
                <a:solidFill>
                  <a:schemeClr val="bg1"/>
                </a:solidFill>
                <a:latin typeface="UOLtext" charset="0"/>
                <a:sym typeface="+mn-ea"/>
              </a:rPr>
              <a:t>Minhas soluções são melhores do que qualquer outra.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x-none" altLang="pt-BR" sz="4400">
                <a:solidFill>
                  <a:schemeClr val="bg1"/>
                </a:solidFill>
                <a:latin typeface="UOLtext" charset="0"/>
                <a:sym typeface="+mn-ea"/>
              </a:rPr>
              <a:t>Faço do zero mesmo!</a:t>
            </a:r>
            <a:r>
              <a:rPr lang="pt-BR" sz="4400">
                <a:solidFill>
                  <a:schemeClr val="bg1"/>
                </a:solidFill>
                <a:latin typeface="UOLtext" charset="0"/>
                <a:sym typeface="+mn-ea"/>
              </a:rPr>
              <a:t>”</a:t>
            </a:r>
            <a:endParaRPr lang="pt-BR" altLang="en-US" sz="4400">
              <a:solidFill>
                <a:schemeClr val="bg1"/>
              </a:solidFill>
              <a:latin typeface="UOLtext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0" y="1709640"/>
            <a:ext cx="12192000" cy="28515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 panose="02080604020202020204" charset="0"/>
              <a:buNone/>
            </a:pPr>
            <a:r>
              <a:rPr lang="pt-BR" sz="4800" dirty="0">
                <a:solidFill>
                  <a:srgbClr val="C00000"/>
                </a:solidFill>
                <a:latin typeface="UOLtext" charset="0"/>
              </a:rPr>
              <a:t>Rick não precisava de ninguém!</a:t>
            </a:r>
            <a:endParaRPr dirty="0">
              <a:latin typeface="UOLtex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 descr="siren-modified.gif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756575" y="1449725"/>
            <a:ext cx="10833300" cy="5181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lang="pt-BR" sz="3000" dirty="0"/>
          </a:p>
          <a:p>
            <a:pPr lvl="0" algn="ctr" rtl="0">
              <a:spcBef>
                <a:spcPts val="0"/>
              </a:spcBef>
              <a:buNone/>
            </a:pPr>
            <a:r>
              <a:rPr lang="x-none" altLang="pt-BR" sz="8000" dirty="0">
                <a:latin typeface="UOLtext"/>
              </a:rPr>
              <a:t>6</a:t>
            </a:r>
            <a:r>
              <a:rPr lang="pt-BR" sz="8000" dirty="0">
                <a:latin typeface="UOLtext"/>
              </a:rPr>
              <a:t> MESES</a:t>
            </a:r>
          </a:p>
          <a:p>
            <a:pPr lvl="0" algn="ctr" rtl="0">
              <a:spcBef>
                <a:spcPts val="0"/>
              </a:spcBef>
              <a:buNone/>
            </a:pPr>
            <a:endParaRPr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756575" y="1449725"/>
            <a:ext cx="10833300" cy="5181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lang="pt-BR" sz="3000" dirty="0">
              <a:solidFill>
                <a:schemeClr val="bg1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pt-BR" sz="11500" dirty="0">
                <a:solidFill>
                  <a:schemeClr val="bg1"/>
                </a:solidFill>
                <a:latin typeface="UOLtext"/>
              </a:rPr>
              <a:t>7</a:t>
            </a:r>
            <a:r>
              <a:rPr lang="pt-BR" sz="11500" dirty="0" smtClean="0">
                <a:solidFill>
                  <a:schemeClr val="bg1"/>
                </a:solidFill>
                <a:latin typeface="UOLtext"/>
              </a:rPr>
              <a:t> </a:t>
            </a:r>
            <a:r>
              <a:rPr lang="pt-BR" sz="11500" dirty="0">
                <a:solidFill>
                  <a:schemeClr val="bg1"/>
                </a:solidFill>
                <a:latin typeface="UOLtext"/>
              </a:rPr>
              <a:t>MESES</a:t>
            </a:r>
            <a:endParaRPr lang="pt-BR" sz="8000" dirty="0">
              <a:solidFill>
                <a:schemeClr val="bg1"/>
              </a:solidFill>
              <a:latin typeface="UOLtext"/>
            </a:endParaRPr>
          </a:p>
          <a:p>
            <a:pPr lvl="0" algn="ctr" rtl="0">
              <a:spcBef>
                <a:spcPts val="0"/>
              </a:spcBef>
              <a:buNone/>
            </a:pPr>
            <a:endParaRPr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79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756575" y="1449725"/>
            <a:ext cx="10833300" cy="5181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lang="pt-BR" sz="4000" dirty="0">
              <a:solidFill>
                <a:srgbClr val="C0000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pt-BR" sz="19900" dirty="0" smtClean="0">
                <a:solidFill>
                  <a:srgbClr val="C00000"/>
                </a:solidFill>
                <a:latin typeface="UOLtext"/>
              </a:rPr>
              <a:t>2 ANOS</a:t>
            </a:r>
            <a:endParaRPr lang="pt-BR" sz="11500" dirty="0">
              <a:solidFill>
                <a:srgbClr val="C00000"/>
              </a:solidFill>
              <a:latin typeface="UOLtext"/>
            </a:endParaRPr>
          </a:p>
          <a:p>
            <a:pPr lvl="0" algn="ctr" rtl="0">
              <a:spcBef>
                <a:spcPts val="0"/>
              </a:spcBef>
              <a:buNone/>
            </a:pPr>
            <a:endParaRPr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85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 descr="typing.gif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0" y="1709650"/>
            <a:ext cx="12192000" cy="28515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3600" dirty="0">
                <a:solidFill>
                  <a:srgbClr val="C00000"/>
                </a:solidFill>
              </a:rPr>
              <a:t>O veredito: Só Rick poderia manter esse produto.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 b="0" i="0" u="none" strike="noStrike" cap="none">
                <a:solidFill>
                  <a:srgbClr val="C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Quem sou eu?</a:t>
            </a:r>
          </a:p>
        </p:txBody>
      </p:sp>
      <p:sp>
        <p:nvSpPr>
          <p:cNvPr id="172" name="Shape 172"/>
          <p:cNvSpPr/>
          <p:nvPr/>
        </p:nvSpPr>
        <p:spPr>
          <a:xfrm>
            <a:off x="838080" y="167427"/>
            <a:ext cx="5736590" cy="435104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endParaRPr lang="pt-BR" sz="3200" b="0" i="0" u="none" strike="noStrike" cap="none" dirty="0">
              <a:solidFill>
                <a:srgbClr val="000000"/>
              </a:solidFill>
              <a:latin typeface="UOLtext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endParaRPr lang="pt-BR" sz="3200" b="0" i="0" u="none" strike="noStrike" cap="none" dirty="0">
              <a:solidFill>
                <a:srgbClr val="000000"/>
              </a:solidFill>
              <a:latin typeface="UOLtext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endParaRPr lang="pt-BR" sz="3200" b="0" i="0" u="none" strike="noStrike" cap="none" dirty="0">
              <a:solidFill>
                <a:srgbClr val="000000"/>
              </a:solidFill>
              <a:latin typeface="UOLtext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pt-BR" sz="32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Carlos </a:t>
            </a:r>
            <a:r>
              <a:rPr lang="pt-BR" sz="3200" b="0" i="0" u="none" strike="noStrike" cap="none" dirty="0" smtClean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Henrique</a:t>
            </a:r>
            <a:endParaRPr lang="pt-BR" sz="2800" b="0" i="0" u="none" strike="noStrike" cap="none" dirty="0" smtClean="0">
              <a:solidFill>
                <a:srgbClr val="000000"/>
              </a:solidFill>
              <a:latin typeface="UOLtext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pt-BR" sz="44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/>
            </a:r>
            <a:br>
              <a:rPr lang="pt-BR" sz="44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r>
              <a:rPr lang="pt-BR" sz="20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@</a:t>
            </a:r>
            <a:r>
              <a:rPr lang="pt-BR" sz="2000" b="0" i="0" u="none" strike="noStrike" cap="none" dirty="0" err="1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carlohcs</a:t>
            </a:r>
            <a:r>
              <a:rPr lang="pt-BR" sz="20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 </a:t>
            </a:r>
            <a:r>
              <a:rPr lang="x-none" altLang="pt-BR" sz="20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(Redes sociais)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x-none" altLang="pt-BR" sz="20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chsantana@uolinc.com</a:t>
            </a:r>
            <a:r>
              <a:rPr lang="pt-BR" sz="20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/>
            </a:r>
            <a:br>
              <a:rPr lang="pt-BR" sz="20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r>
              <a:rPr lang="pt-BR" sz="2000" b="0" i="0" u="none" strike="noStrike" cap="none" dirty="0" err="1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co:lab</a:t>
            </a:r>
            <a:r>
              <a:rPr lang="pt-BR" sz="20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 (compartilhar + colaborar &lt;3)</a:t>
            </a:r>
            <a:r>
              <a:rPr lang="pt-BR" sz="36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/>
            </a:r>
            <a:br>
              <a:rPr lang="pt-BR" sz="36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r>
              <a:rPr lang="pt-BR" sz="36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/>
            </a:r>
            <a:br>
              <a:rPr lang="pt-BR" sz="36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r>
              <a:rPr lang="pt-BR" sz="2400" b="0" i="0" u="none" strike="noStrike" cap="none" dirty="0">
                <a:solidFill>
                  <a:srgbClr val="C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Pessoal:</a:t>
            </a:r>
            <a:r>
              <a:rPr lang="pt-BR" sz="36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/>
            </a:r>
            <a:br>
              <a:rPr lang="pt-BR" sz="36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r>
              <a:rPr lang="pt-BR" sz="2000" b="0" i="0" strike="noStrike" cap="none" dirty="0" err="1">
                <a:solidFill>
                  <a:schemeClr val="tx1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http</a:t>
            </a:r>
            <a:r>
              <a:rPr lang="x-none" altLang="pt-BR" sz="2000" b="0" i="0" strike="noStrike" cap="none" dirty="0">
                <a:solidFill>
                  <a:schemeClr val="tx1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s</a:t>
            </a:r>
            <a:r>
              <a:rPr lang="pt-BR" sz="2000" b="0" i="0" strike="noStrike" cap="none" dirty="0">
                <a:solidFill>
                  <a:schemeClr val="tx1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://missaopessoal.com.br</a:t>
            </a:r>
            <a:r>
              <a:rPr lang="pt-BR" sz="36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/>
            </a:r>
            <a:br>
              <a:rPr lang="pt-BR" sz="36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r>
              <a:rPr lang="pt-BR" sz="2000" b="0" i="0" strike="noStrike" cap="none" dirty="0" err="1">
                <a:solidFill>
                  <a:schemeClr val="tx1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http</a:t>
            </a:r>
            <a:r>
              <a:rPr lang="x-none" altLang="pt-BR" sz="2000" b="0" i="0" strike="noStrike" cap="none" dirty="0">
                <a:solidFill>
                  <a:schemeClr val="tx1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s</a:t>
            </a:r>
            <a:r>
              <a:rPr lang="pt-BR" sz="2000" b="0" i="0" strike="noStrike" cap="none" dirty="0">
                <a:solidFill>
                  <a:schemeClr val="tx1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://carlohcs.com.br</a:t>
            </a:r>
            <a:r>
              <a:rPr lang="pt-BR" sz="36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/>
            </a:r>
            <a:br>
              <a:rPr lang="pt-BR" sz="36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r>
              <a:rPr lang="pt-BR" sz="36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/>
            </a:r>
            <a:br>
              <a:rPr lang="pt-BR" sz="36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r>
              <a:rPr lang="pt-BR" sz="2400" b="0" i="0" u="none" strike="noStrike" cap="none" dirty="0">
                <a:solidFill>
                  <a:srgbClr val="C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UOL:</a:t>
            </a:r>
            <a:r>
              <a:rPr lang="pt-BR" sz="36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/>
            </a:r>
            <a:br>
              <a:rPr lang="pt-BR" sz="36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r>
              <a:rPr lang="pt-BR" sz="2000" b="0" i="0" u="none" strike="noStrike" cap="none" dirty="0" err="1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Uol</a:t>
            </a:r>
            <a:r>
              <a:rPr lang="pt-BR" sz="20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 Música </a:t>
            </a:r>
            <a:r>
              <a:rPr lang="pt-BR" sz="2000" b="0" i="0" u="none" strike="noStrike" cap="none" dirty="0" err="1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Deezer</a:t>
            </a:r>
            <a:r>
              <a:rPr lang="pt-BR" sz="20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, Zero, </a:t>
            </a:r>
            <a:r>
              <a:rPr lang="pt-BR" sz="2000" b="0" i="0" u="none" strike="noStrike" cap="none" dirty="0" err="1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Uol</a:t>
            </a:r>
            <a:r>
              <a:rPr lang="pt-BR" sz="20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 </a:t>
            </a:r>
            <a:r>
              <a:rPr lang="pt-BR" sz="2000" b="0" i="0" u="none" strike="noStrike" cap="none" dirty="0" err="1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Bootstrap</a:t>
            </a:r>
            <a:r>
              <a:rPr lang="pt-BR" sz="20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, </a:t>
            </a:r>
            <a:r>
              <a:rPr lang="pt-BR" sz="2000" b="0" i="0" u="none" strike="noStrike" cap="none" dirty="0" err="1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Eye</a:t>
            </a:r>
            <a:r>
              <a:rPr lang="pt-BR" sz="20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 </a:t>
            </a:r>
            <a:r>
              <a:rPr lang="pt-BR" sz="2000" b="0" i="0" u="none" strike="noStrike" cap="none" dirty="0" err="1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Catcher</a:t>
            </a:r>
            <a:r>
              <a:rPr lang="pt-BR" sz="20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, Conta UOL...</a:t>
            </a:r>
            <a:endParaRPr sz="1200" dirty="0">
              <a:latin typeface="UOLtext" charset="0"/>
            </a:endParaRPr>
          </a:p>
        </p:txBody>
      </p:sp>
      <p:pic>
        <p:nvPicPr>
          <p:cNvPr id="2" name="Picture 0" descr="29314644_2065748993465155_8749473858039316480_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610" y="1700014"/>
            <a:ext cx="4618990" cy="4618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35050" y="3074550"/>
            <a:ext cx="7614600" cy="7089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8000">
                <a:solidFill>
                  <a:srgbClr val="C00000"/>
                </a:solidFill>
                <a:latin typeface="UOLtext" charset="0"/>
              </a:rPr>
              <a:t>Solução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0" descr="te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635"/>
            <a:ext cx="12234545" cy="6881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0" y="-318770"/>
            <a:ext cx="7124065" cy="7495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" y="-625475"/>
            <a:ext cx="12185015" cy="8110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0" y="1709640"/>
            <a:ext cx="12192000" cy="28515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 panose="02080604020202020204" charset="0"/>
              <a:buNone/>
            </a:pPr>
            <a:r>
              <a:rPr lang="x-none" altLang="pt-BR" sz="4800" dirty="0">
                <a:solidFill>
                  <a:srgbClr val="C00000"/>
                </a:solidFill>
                <a:latin typeface="UOLtext" charset="0"/>
              </a:rPr>
              <a:t>Como </a:t>
            </a:r>
            <a:r>
              <a:rPr lang="pt-BR" sz="4800" dirty="0">
                <a:solidFill>
                  <a:srgbClr val="C00000"/>
                </a:solidFill>
                <a:latin typeface="UOLtext" charset="0"/>
              </a:rPr>
              <a:t>Rick </a:t>
            </a:r>
            <a:r>
              <a:rPr lang="x-none" sz="4800" dirty="0">
                <a:solidFill>
                  <a:srgbClr val="C00000"/>
                </a:solidFill>
                <a:latin typeface="UOLtext" charset="0"/>
              </a:rPr>
              <a:t>reagiu a isso?</a:t>
            </a:r>
            <a:endParaRPr lang="x-none" dirty="0">
              <a:latin typeface="UOLtex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Shape 285" descr="explosion.gif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831960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3600">
                <a:solidFill>
                  <a:srgbClr val="C00000"/>
                </a:solidFill>
              </a:rPr>
              <a:t>"Vocês nunca poderão entender nada do que criei. Eu sou Albert F *** ing Einstein e vocês são todos macacos que estão me</a:t>
            </a:r>
            <a:r>
              <a:rPr lang="x-none" altLang="pt-BR" sz="3600">
                <a:solidFill>
                  <a:srgbClr val="C00000"/>
                </a:solidFill>
              </a:rPr>
              <a:t>ch</a:t>
            </a:r>
            <a:r>
              <a:rPr lang="pt-BR" sz="3600">
                <a:solidFill>
                  <a:srgbClr val="C00000"/>
                </a:solidFill>
              </a:rPr>
              <a:t>endo na sujeira!".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335050" y="3074550"/>
            <a:ext cx="7614600" cy="7089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8000">
                <a:solidFill>
                  <a:srgbClr val="C00000"/>
                </a:solidFill>
              </a:rPr>
              <a:t>Era pós Rick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Era pós Rick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0" y="1510025"/>
            <a:ext cx="12192000" cy="3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 dirty="0"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 dirty="0"/>
          </a:p>
          <a:p>
            <a:pPr marL="342900" lvl="0" indent="-342900" algn="ctr" rtl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x-none" altLang="pt-BR" sz="3600" dirty="0" smtClean="0">
                <a:latin typeface="UOLtext"/>
              </a:rPr>
              <a:t> </a:t>
            </a:r>
            <a:r>
              <a:rPr lang="x-none" altLang="pt-BR" sz="3600" dirty="0">
                <a:latin typeface="UOLtext"/>
              </a:rPr>
              <a:t>Sem</a:t>
            </a:r>
            <a:r>
              <a:rPr lang="pt-BR" sz="3600" dirty="0">
                <a:latin typeface="UOLtext"/>
              </a:rPr>
              <a:t> </a:t>
            </a:r>
            <a:r>
              <a:rPr lang="pt-BR" sz="3600" dirty="0" err="1">
                <a:latin typeface="UOLtext"/>
              </a:rPr>
              <a:t>Ricks</a:t>
            </a:r>
            <a:r>
              <a:rPr lang="pt-BR" sz="3600" dirty="0">
                <a:latin typeface="UOLtext"/>
              </a:rPr>
              <a:t> no time. </a:t>
            </a:r>
          </a:p>
          <a:p>
            <a:pPr marL="342900" lvl="0" indent="-342900" algn="ctr" rtl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x-none" altLang="pt-BR" sz="3600" dirty="0" smtClean="0">
                <a:latin typeface="UOLtext"/>
              </a:rPr>
              <a:t>N</a:t>
            </a:r>
            <a:r>
              <a:rPr lang="pt-BR" sz="3600" dirty="0" err="1">
                <a:latin typeface="UOLtext"/>
              </a:rPr>
              <a:t>enhum</a:t>
            </a:r>
            <a:r>
              <a:rPr lang="pt-BR" sz="3600" dirty="0">
                <a:latin typeface="UOLtext"/>
              </a:rPr>
              <a:t> gênio louco construindo tudo do zero. </a:t>
            </a:r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x-none" altLang="pt-BR" sz="2400" dirty="0"/>
              <a:t>=</a:t>
            </a:r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endParaRPr lang="x-none" altLang="pt-B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Era pós Rick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0" y="1510025"/>
            <a:ext cx="12192000" cy="3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 dirty="0"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 dirty="0"/>
          </a:p>
          <a:p>
            <a:pPr marL="342900" lvl="0" indent="-342900" algn="ctr" rtl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x-none" altLang="pt-BR" sz="3600" dirty="0" smtClean="0">
                <a:latin typeface="UOLtext"/>
              </a:rPr>
              <a:t> </a:t>
            </a:r>
            <a:r>
              <a:rPr lang="x-none" altLang="pt-BR" sz="3600" dirty="0">
                <a:latin typeface="UOLtext"/>
              </a:rPr>
              <a:t>Sem</a:t>
            </a:r>
            <a:r>
              <a:rPr lang="pt-BR" sz="3600" dirty="0">
                <a:latin typeface="UOLtext"/>
              </a:rPr>
              <a:t> </a:t>
            </a:r>
            <a:r>
              <a:rPr lang="pt-BR" sz="3600" dirty="0" err="1">
                <a:latin typeface="UOLtext"/>
              </a:rPr>
              <a:t>Ricks</a:t>
            </a:r>
            <a:r>
              <a:rPr lang="pt-BR" sz="3600" dirty="0">
                <a:latin typeface="UOLtext"/>
              </a:rPr>
              <a:t> no time. </a:t>
            </a:r>
          </a:p>
          <a:p>
            <a:pPr marL="342900" lvl="0" indent="-342900" algn="ctr" rtl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x-none" altLang="pt-BR" sz="3600" dirty="0" smtClean="0">
                <a:latin typeface="UOLtext"/>
              </a:rPr>
              <a:t>N</a:t>
            </a:r>
            <a:r>
              <a:rPr lang="pt-BR" sz="3600" dirty="0" err="1">
                <a:latin typeface="UOLtext"/>
              </a:rPr>
              <a:t>enhum</a:t>
            </a:r>
            <a:r>
              <a:rPr lang="pt-BR" sz="3600" dirty="0">
                <a:latin typeface="UOLtext"/>
              </a:rPr>
              <a:t> gênio louco construindo tudo do zero. </a:t>
            </a:r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x-none" altLang="pt-BR" sz="2400" dirty="0" smtClean="0"/>
              <a:t>=</a:t>
            </a:r>
            <a:endParaRPr lang="pt-BR" altLang="pt-BR" sz="2400" dirty="0" smtClean="0"/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3600" dirty="0" smtClean="0">
                <a:solidFill>
                  <a:srgbClr val="C00000"/>
                </a:solidFill>
                <a:latin typeface="UOLtext"/>
              </a:rPr>
              <a:t>MAIS PRODUTIVIDADE PARA O TIME!</a:t>
            </a:r>
            <a:endParaRPr lang="x-none" altLang="pt-BR" sz="3600" dirty="0">
              <a:solidFill>
                <a:srgbClr val="C00000"/>
              </a:solidFill>
              <a:latin typeface="UOLtext"/>
            </a:endParaRPr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endParaRPr lang="x-none" altLang="pt-BR" sz="2400" dirty="0"/>
          </a:p>
        </p:txBody>
      </p:sp>
    </p:spTree>
    <p:extLst>
      <p:ext uri="{BB962C8B-B14F-4D97-AF65-F5344CB8AC3E}">
        <p14:creationId xmlns:p14="http://schemas.microsoft.com/office/powerpoint/2010/main" val="27712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831960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>
                <a:solidFill>
                  <a:srgbClr val="C00000"/>
                </a:solidFill>
                <a:latin typeface="UOLtext" charset="0"/>
              </a:rPr>
              <a:t>Antes de começar... Créditos</a:t>
            </a:r>
            <a:endParaRPr>
              <a:latin typeface="UOLtex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649706" y="0"/>
            <a:ext cx="10881159" cy="682498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31000"/>
              <a:buFont typeface="Arial" panose="02080604020202020204" charset="0"/>
              <a:buNone/>
            </a:pPr>
            <a:r>
              <a:rPr lang="pt-BR" sz="4800" dirty="0">
                <a:solidFill>
                  <a:srgbClr val="FF0000"/>
                </a:solidFill>
                <a:latin typeface="UOLtext"/>
                <a:sym typeface="+mn-ea"/>
              </a:rPr>
              <a:t>Rick não conseguiu resolver o problema de como trabalhar efetivamente em uma equipe.</a:t>
            </a:r>
            <a:endParaRPr lang="x-none" dirty="0">
              <a:latin typeface="UOLtex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Era pós Rick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838075" y="1510025"/>
            <a:ext cx="10738500" cy="3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3200" dirty="0">
                <a:latin typeface="UOLtext"/>
              </a:rPr>
              <a:t>Demorou um tempo para a equipe chocada reunir-se e de fato, </a:t>
            </a:r>
            <a:r>
              <a:rPr lang="pt-BR" sz="3200" b="1" dirty="0">
                <a:latin typeface="UOLtext"/>
              </a:rPr>
              <a:t>colaborarem. </a:t>
            </a:r>
            <a:endParaRPr lang="pt-BR" sz="3200" b="1" dirty="0" smtClean="0">
              <a:latin typeface="UOLtext"/>
            </a:endParaRPr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3200" b="1" dirty="0" smtClean="0">
                <a:latin typeface="UOLtext"/>
              </a:rPr>
              <a:t>Mas </a:t>
            </a:r>
            <a:r>
              <a:rPr lang="pt-BR" sz="3200" b="1" dirty="0">
                <a:latin typeface="UOLtext"/>
              </a:rPr>
              <a:t>as coisas começaram a mudar</a:t>
            </a:r>
            <a:r>
              <a:rPr lang="pt-BR" sz="3200" dirty="0">
                <a:latin typeface="UOLtext"/>
              </a:rPr>
              <a:t>: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 dirty="0"/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endParaRPr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Era pós Rick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838075" y="1510025"/>
            <a:ext cx="10738500" cy="3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571500" lvl="0" indent="-57150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3600" dirty="0" smtClean="0">
                <a:latin typeface="UOLtext"/>
              </a:rPr>
              <a:t>Um </a:t>
            </a:r>
            <a:r>
              <a:rPr lang="pt-BR" sz="3600" dirty="0">
                <a:latin typeface="UOLtext"/>
              </a:rPr>
              <a:t>produto substituto pelo o de Rick;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 dirty="0"/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endParaRPr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Era pós Rick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838075" y="1510025"/>
            <a:ext cx="10738500" cy="3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19100" lvl="0" indent="-342900" rtl="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pt-BR" sz="3200" dirty="0">
                <a:latin typeface="UOLtext"/>
                <a:sym typeface="+mn-ea"/>
              </a:rPr>
              <a:t>Sem componentes muito personalizados ou do zero. Soluções pré-prontas poderiam ser adotadas (frameworks</a:t>
            </a:r>
            <a:r>
              <a:rPr lang="pt-BR" sz="3200" dirty="0" smtClean="0">
                <a:latin typeface="UOLtext"/>
                <a:sym typeface="+mn-ea"/>
              </a:rPr>
              <a:t>);</a:t>
            </a:r>
            <a:endParaRPr lang="pt-BR" sz="3200" dirty="0">
              <a:latin typeface="UOLtex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Era pós Rick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838075" y="1510025"/>
            <a:ext cx="10738500" cy="3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19100" lvl="0" indent="-342900" rtl="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pt-BR" sz="3200" dirty="0">
                <a:sym typeface="+mn-ea"/>
              </a:rPr>
              <a:t>Apoio ao patrocinador para remover/desligar itens obsoletos/desnecessários</a:t>
            </a:r>
            <a:r>
              <a:rPr lang="pt-BR" sz="3200" dirty="0" smtClean="0">
                <a:sym typeface="+mn-ea"/>
              </a:rPr>
              <a:t>;</a:t>
            </a:r>
            <a:endParaRPr lang="pt-BR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Era pós Rick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838075" y="1510025"/>
            <a:ext cx="10738500" cy="3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533400" lvl="0" indent="-457200" rtl="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pt-BR" sz="3200" dirty="0">
                <a:latin typeface="UOLtext"/>
                <a:sym typeface="+mn-ea"/>
              </a:rPr>
              <a:t>Entregas </a:t>
            </a:r>
            <a:r>
              <a:rPr lang="pt-BR" sz="3200" dirty="0">
                <a:solidFill>
                  <a:schemeClr val="dk1"/>
                </a:solidFill>
                <a:latin typeface="UOLtext"/>
                <a:sym typeface="+mn-ea"/>
              </a:rPr>
              <a:t>menores e </a:t>
            </a:r>
            <a:r>
              <a:rPr lang="pt-BR" sz="3200" dirty="0">
                <a:latin typeface="UOLtext"/>
                <a:sym typeface="+mn-ea"/>
              </a:rPr>
              <a:t>constantes;</a:t>
            </a:r>
            <a:endParaRPr sz="3200" dirty="0">
              <a:latin typeface="UOLtex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756575" y="1449725"/>
            <a:ext cx="10833300" cy="5181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635" y="1270"/>
            <a:ext cx="12180570" cy="68929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lang="pt-BR" sz="9600" dirty="0">
              <a:solidFill>
                <a:srgbClr val="C00000"/>
              </a:solidFill>
              <a:latin typeface="UOLtext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x-none" altLang="pt-BR" sz="9600" dirty="0">
                <a:solidFill>
                  <a:srgbClr val="C00000"/>
                </a:solidFill>
                <a:latin typeface="UOLtext"/>
                <a:sym typeface="+mn-ea"/>
              </a:rPr>
              <a:t>5 ANOS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x-none" altLang="pt-BR" sz="9600" dirty="0">
                <a:solidFill>
                  <a:srgbClr val="C00000"/>
                </a:solidFill>
                <a:latin typeface="UOLtext"/>
                <a:sym typeface="+mn-ea"/>
              </a:rPr>
              <a:t>por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x-none" altLang="pt-BR" sz="9600" dirty="0">
                <a:solidFill>
                  <a:srgbClr val="C00000"/>
                </a:solidFill>
                <a:latin typeface="UOLtext"/>
              </a:rPr>
              <a:t>6 </a:t>
            </a:r>
            <a:r>
              <a:rPr lang="x-none" altLang="pt-BR" sz="9600" dirty="0">
                <a:solidFill>
                  <a:srgbClr val="C00000"/>
                </a:solidFill>
                <a:latin typeface="UOLtext"/>
              </a:rPr>
              <a:t>meses</a:t>
            </a:r>
            <a:endParaRPr lang="pt-BR" altLang="pt-BR" sz="9600" dirty="0">
              <a:solidFill>
                <a:srgbClr val="C00000"/>
              </a:solidFill>
              <a:latin typeface="UOLtext"/>
            </a:endParaRPr>
          </a:p>
          <a:p>
            <a:pPr lvl="0" algn="ctr" rtl="0">
              <a:spcBef>
                <a:spcPts val="0"/>
              </a:spcBef>
              <a:buNone/>
            </a:pPr>
            <a:endParaRPr lang="pt-BR" altLang="pt-BR" sz="9600" dirty="0">
              <a:solidFill>
                <a:srgbClr val="C00000"/>
              </a:solidFill>
              <a:latin typeface="UOLtex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>
            <a:off x="335280" y="3074670"/>
            <a:ext cx="10455910" cy="70866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8000">
                <a:solidFill>
                  <a:srgbClr val="C00000"/>
                </a:solidFill>
                <a:latin typeface="UOLtext" charset="0"/>
              </a:rPr>
              <a:t>Como fugir disso?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 dirty="0">
                <a:solidFill>
                  <a:srgbClr val="C00000"/>
                </a:solidFill>
                <a:latin typeface="UOLtext"/>
              </a:rPr>
              <a:t>Como fugir disso?</a:t>
            </a:r>
          </a:p>
        </p:txBody>
      </p:sp>
      <p:sp>
        <p:nvSpPr>
          <p:cNvPr id="335" name="Shape 335"/>
          <p:cNvSpPr/>
          <p:nvPr/>
        </p:nvSpPr>
        <p:spPr>
          <a:xfrm>
            <a:off x="679350" y="1608550"/>
            <a:ext cx="10833300" cy="4845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3200" b="1" dirty="0">
                <a:solidFill>
                  <a:srgbClr val="C00000"/>
                </a:solidFill>
                <a:latin typeface="UOLtext" charset="0"/>
              </a:rPr>
              <a:t>NÃO</a:t>
            </a:r>
            <a:r>
              <a:rPr lang="pt-BR" sz="2200" b="1" dirty="0">
                <a:solidFill>
                  <a:schemeClr val="dk1"/>
                </a:solidFill>
                <a:latin typeface="UOLtext" charset="0"/>
              </a:rPr>
              <a:t> a cultura de dependência</a:t>
            </a:r>
            <a:r>
              <a:rPr lang="x-none" altLang="pt-BR" sz="2200" b="1" dirty="0">
                <a:solidFill>
                  <a:schemeClr val="dk1"/>
                </a:solidFill>
                <a:latin typeface="UOLtext" charset="0"/>
              </a:rPr>
              <a:t>: </a:t>
            </a:r>
            <a:r>
              <a:rPr lang="x-none" altLang="pt-BR" sz="2200" dirty="0">
                <a:solidFill>
                  <a:schemeClr val="dk1"/>
                </a:solidFill>
                <a:latin typeface="UOLtext" charset="0"/>
              </a:rPr>
              <a:t>Sem ninjas.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 dirty="0">
                <a:solidFill>
                  <a:srgbClr val="C00000"/>
                </a:solidFill>
                <a:latin typeface="UOLtext"/>
              </a:rPr>
              <a:t>Como fugir disso?</a:t>
            </a:r>
          </a:p>
        </p:txBody>
      </p:sp>
      <p:sp>
        <p:nvSpPr>
          <p:cNvPr id="335" name="Shape 335"/>
          <p:cNvSpPr/>
          <p:nvPr/>
        </p:nvSpPr>
        <p:spPr>
          <a:xfrm>
            <a:off x="679350" y="1608550"/>
            <a:ext cx="10833300" cy="4845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3200" b="1">
                <a:solidFill>
                  <a:srgbClr val="C00000"/>
                </a:solidFill>
                <a:latin typeface="UOLtext" charset="0"/>
              </a:rPr>
              <a:t>NÃO</a:t>
            </a:r>
            <a:r>
              <a:rPr lang="pt-BR" sz="2200" b="1">
                <a:solidFill>
                  <a:schemeClr val="dk1"/>
                </a:solidFill>
                <a:latin typeface="UOLtext" charset="0"/>
              </a:rPr>
              <a:t> a cultura de dependência</a:t>
            </a:r>
            <a:r>
              <a:rPr lang="x-none" altLang="pt-BR" sz="2200" b="1">
                <a:solidFill>
                  <a:schemeClr val="dk1"/>
                </a:solidFill>
                <a:latin typeface="UOLtext" charset="0"/>
              </a:rPr>
              <a:t>: </a:t>
            </a:r>
            <a:r>
              <a:rPr lang="x-none" altLang="pt-BR" sz="2200">
                <a:solidFill>
                  <a:schemeClr val="dk1"/>
                </a:solidFill>
                <a:latin typeface="UOLtext" charset="0"/>
              </a:rPr>
              <a:t>Sem ninjas.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3200" b="1">
                <a:solidFill>
                  <a:srgbClr val="C00000"/>
                </a:solidFill>
                <a:latin typeface="UOLtext" charset="0"/>
              </a:rPr>
              <a:t>NÃO </a:t>
            </a:r>
            <a:r>
              <a:rPr lang="pt-BR" sz="2200" b="1">
                <a:solidFill>
                  <a:schemeClr val="dk1"/>
                </a:solidFill>
                <a:latin typeface="UOLtext" charset="0"/>
              </a:rPr>
              <a:t>ao código sem manutenção</a:t>
            </a:r>
            <a:r>
              <a:rPr lang="x-none" altLang="pt-BR" sz="2200" b="1">
                <a:solidFill>
                  <a:schemeClr val="dk1"/>
                </a:solidFill>
                <a:latin typeface="UOLtext" charset="0"/>
              </a:rPr>
              <a:t>: </a:t>
            </a:r>
            <a:r>
              <a:rPr lang="x-none" altLang="pt-BR" sz="2200">
                <a:solidFill>
                  <a:schemeClr val="dk1"/>
                </a:solidFill>
                <a:latin typeface="UOLtext" charset="0"/>
              </a:rPr>
              <a:t>Documentação</a:t>
            </a:r>
            <a:r>
              <a:rPr lang="pt-BR" sz="2200">
                <a:solidFill>
                  <a:schemeClr val="dk1"/>
                </a:solidFill>
                <a:latin typeface="UOLtext" charset="0"/>
              </a:rPr>
              <a:t>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  <a:latin typeface="UOLtext" charset="0"/>
              </a:rPr>
              <a:t>Antes de começar… Créditos</a:t>
            </a:r>
            <a:endParaRPr>
              <a:latin typeface="UOLtext" charset="0"/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1983346" y="5107025"/>
            <a:ext cx="9369129" cy="72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dirty="0">
                <a:latin typeface="UOLtext" charset="0"/>
              </a:rPr>
              <a:t>Disponível em: </a:t>
            </a:r>
            <a:r>
              <a:rPr lang="pt-BR" u="sng" dirty="0">
                <a:solidFill>
                  <a:schemeClr val="hlink"/>
                </a:solidFill>
                <a:latin typeface="UOLtext" charset="0"/>
                <a:hlinkClick r:id="rId3"/>
              </a:rPr>
              <a:t>https://medium.freecodecamp.org/we-fired-our-top-talent-best-decision-we-ever-made-4c0a99728fde</a:t>
            </a:r>
            <a:endParaRPr dirty="0">
              <a:latin typeface="UOLtext" charset="0"/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915900" y="3462202"/>
            <a:ext cx="10360200" cy="59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algn="ctr" rtl="0">
              <a:lnSpc>
                <a:spcPct val="104000"/>
              </a:lnSpc>
              <a:spcBef>
                <a:spcPts val="0"/>
              </a:spcBef>
              <a:buClr>
                <a:schemeClr val="dk1"/>
              </a:buClr>
              <a:buSzPct val="46000"/>
              <a:buFont typeface="Arial" panose="02080604020202020204" charset="0"/>
              <a:buNone/>
            </a:pPr>
            <a:r>
              <a:rPr lang="pt-BR" sz="2400" b="1" dirty="0" err="1">
                <a:solidFill>
                  <a:schemeClr val="dk1"/>
                </a:solidFill>
                <a:latin typeface="UOLtext" charset="0"/>
              </a:rPr>
              <a:t>We</a:t>
            </a:r>
            <a:r>
              <a:rPr lang="pt-BR" sz="2400" b="1" dirty="0">
                <a:solidFill>
                  <a:schemeClr val="dk1"/>
                </a:solidFill>
                <a:latin typeface="UOLtext" charset="0"/>
              </a:rPr>
              <a:t> </a:t>
            </a:r>
            <a:r>
              <a:rPr lang="pt-BR" sz="2400" b="1" dirty="0" err="1">
                <a:solidFill>
                  <a:schemeClr val="dk1"/>
                </a:solidFill>
                <a:latin typeface="UOLtext" charset="0"/>
              </a:rPr>
              <a:t>fired</a:t>
            </a:r>
            <a:r>
              <a:rPr lang="pt-BR" sz="2400" b="1" dirty="0">
                <a:solidFill>
                  <a:schemeClr val="dk1"/>
                </a:solidFill>
                <a:latin typeface="UOLtext" charset="0"/>
              </a:rPr>
              <a:t> </a:t>
            </a:r>
            <a:r>
              <a:rPr lang="pt-BR" sz="2400" b="1" dirty="0" err="1">
                <a:solidFill>
                  <a:schemeClr val="dk1"/>
                </a:solidFill>
                <a:latin typeface="UOLtext" charset="0"/>
              </a:rPr>
              <a:t>our</a:t>
            </a:r>
            <a:r>
              <a:rPr lang="pt-BR" sz="2400" b="1" dirty="0">
                <a:solidFill>
                  <a:schemeClr val="dk1"/>
                </a:solidFill>
                <a:latin typeface="UOLtext" charset="0"/>
              </a:rPr>
              <a:t> top </a:t>
            </a:r>
            <a:r>
              <a:rPr lang="pt-BR" sz="2400" b="1" dirty="0" err="1">
                <a:solidFill>
                  <a:schemeClr val="dk1"/>
                </a:solidFill>
                <a:latin typeface="UOLtext" charset="0"/>
              </a:rPr>
              <a:t>talent</a:t>
            </a:r>
            <a:r>
              <a:rPr lang="pt-BR" sz="2400" b="1" dirty="0">
                <a:solidFill>
                  <a:schemeClr val="dk1"/>
                </a:solidFill>
                <a:latin typeface="UOLtext" charset="0"/>
              </a:rPr>
              <a:t>. Best </a:t>
            </a:r>
            <a:r>
              <a:rPr lang="pt-BR" sz="2400" b="1" dirty="0" err="1">
                <a:solidFill>
                  <a:schemeClr val="dk1"/>
                </a:solidFill>
                <a:latin typeface="UOLtext" charset="0"/>
              </a:rPr>
              <a:t>decision</a:t>
            </a:r>
            <a:r>
              <a:rPr lang="pt-BR" sz="2400" b="1" dirty="0">
                <a:solidFill>
                  <a:schemeClr val="dk1"/>
                </a:solidFill>
                <a:latin typeface="UOLtext" charset="0"/>
              </a:rPr>
              <a:t> </a:t>
            </a:r>
            <a:r>
              <a:rPr lang="pt-BR" sz="2400" b="1" dirty="0" err="1">
                <a:solidFill>
                  <a:schemeClr val="dk1"/>
                </a:solidFill>
                <a:latin typeface="UOLtext" charset="0"/>
              </a:rPr>
              <a:t>we</a:t>
            </a:r>
            <a:r>
              <a:rPr lang="pt-BR" sz="2400" b="1" dirty="0">
                <a:solidFill>
                  <a:schemeClr val="dk1"/>
                </a:solidFill>
                <a:latin typeface="UOLtext" charset="0"/>
              </a:rPr>
              <a:t> </a:t>
            </a:r>
            <a:r>
              <a:rPr lang="pt-BR" sz="2400" b="1" dirty="0" err="1">
                <a:solidFill>
                  <a:schemeClr val="dk1"/>
                </a:solidFill>
                <a:latin typeface="UOLtext" charset="0"/>
              </a:rPr>
              <a:t>ever</a:t>
            </a:r>
            <a:r>
              <a:rPr lang="pt-BR" sz="2400" b="1" dirty="0">
                <a:solidFill>
                  <a:schemeClr val="dk1"/>
                </a:solidFill>
                <a:latin typeface="UOLtext" charset="0"/>
              </a:rPr>
              <a:t> </a:t>
            </a:r>
            <a:r>
              <a:rPr lang="pt-BR" sz="2400" b="1" dirty="0" err="1">
                <a:solidFill>
                  <a:schemeClr val="dk1"/>
                </a:solidFill>
                <a:latin typeface="UOLtext" charset="0"/>
              </a:rPr>
              <a:t>made</a:t>
            </a:r>
            <a:r>
              <a:rPr lang="pt-BR" sz="2400" b="1" dirty="0">
                <a:solidFill>
                  <a:schemeClr val="dk1"/>
                </a:solidFill>
                <a:latin typeface="UOLtext" charset="0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pt-BR" sz="2400" b="1" dirty="0">
              <a:solidFill>
                <a:schemeClr val="dk1"/>
              </a:solidFill>
              <a:latin typeface="UOLtext" charset="0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915900" y="1881150"/>
            <a:ext cx="7712100" cy="46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2200">
                <a:latin typeface="UOLtext" charset="0"/>
              </a:rPr>
              <a:t>Apresentação baseada no artigo:</a:t>
            </a:r>
            <a:endParaRPr>
              <a:latin typeface="UOLtex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 dirty="0">
                <a:solidFill>
                  <a:srgbClr val="C00000"/>
                </a:solidFill>
                <a:latin typeface="UOLtext"/>
              </a:rPr>
              <a:t>Como fugir disso?</a:t>
            </a:r>
          </a:p>
        </p:txBody>
      </p:sp>
      <p:sp>
        <p:nvSpPr>
          <p:cNvPr id="335" name="Shape 335"/>
          <p:cNvSpPr/>
          <p:nvPr/>
        </p:nvSpPr>
        <p:spPr>
          <a:xfrm>
            <a:off x="679350" y="1608550"/>
            <a:ext cx="10833300" cy="4845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3200" b="1">
                <a:solidFill>
                  <a:srgbClr val="C00000"/>
                </a:solidFill>
                <a:latin typeface="UOLtext" charset="0"/>
              </a:rPr>
              <a:t>NÃO</a:t>
            </a:r>
            <a:r>
              <a:rPr lang="pt-BR" sz="2200" b="1">
                <a:solidFill>
                  <a:schemeClr val="dk1"/>
                </a:solidFill>
                <a:latin typeface="UOLtext" charset="0"/>
              </a:rPr>
              <a:t> a cultura de dependência</a:t>
            </a:r>
            <a:r>
              <a:rPr lang="x-none" altLang="pt-BR" sz="2200" b="1">
                <a:solidFill>
                  <a:schemeClr val="dk1"/>
                </a:solidFill>
                <a:latin typeface="UOLtext" charset="0"/>
              </a:rPr>
              <a:t>: </a:t>
            </a:r>
            <a:r>
              <a:rPr lang="x-none" altLang="pt-BR" sz="2200">
                <a:solidFill>
                  <a:schemeClr val="dk1"/>
                </a:solidFill>
                <a:latin typeface="UOLtext" charset="0"/>
              </a:rPr>
              <a:t>Sem ninjas.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3200" b="1">
                <a:solidFill>
                  <a:srgbClr val="C00000"/>
                </a:solidFill>
                <a:latin typeface="UOLtext" charset="0"/>
              </a:rPr>
              <a:t>NÃO </a:t>
            </a:r>
            <a:r>
              <a:rPr lang="pt-BR" sz="2200" b="1">
                <a:solidFill>
                  <a:schemeClr val="dk1"/>
                </a:solidFill>
                <a:latin typeface="UOLtext" charset="0"/>
              </a:rPr>
              <a:t>ao código sem manutenção</a:t>
            </a:r>
            <a:r>
              <a:rPr lang="x-none" altLang="pt-BR" sz="2200" b="1">
                <a:solidFill>
                  <a:schemeClr val="dk1"/>
                </a:solidFill>
                <a:latin typeface="UOLtext" charset="0"/>
              </a:rPr>
              <a:t>: </a:t>
            </a:r>
            <a:r>
              <a:rPr lang="x-none" altLang="pt-BR" sz="2200">
                <a:solidFill>
                  <a:schemeClr val="dk1"/>
                </a:solidFill>
                <a:latin typeface="UOLtext" charset="0"/>
              </a:rPr>
              <a:t>Documentação</a:t>
            </a:r>
            <a:r>
              <a:rPr lang="pt-BR" sz="2200">
                <a:solidFill>
                  <a:schemeClr val="dk1"/>
                </a:solidFill>
                <a:latin typeface="UOLtext" charset="0"/>
              </a:rPr>
              <a:t>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3200" b="1">
                <a:solidFill>
                  <a:srgbClr val="C00000"/>
                </a:solidFill>
                <a:latin typeface="UOLtext" charset="0"/>
              </a:rPr>
              <a:t>NÃO </a:t>
            </a:r>
            <a:r>
              <a:rPr lang="pt-BR" sz="2200" b="1">
                <a:solidFill>
                  <a:schemeClr val="dk1"/>
                </a:solidFill>
                <a:latin typeface="UOLtext" charset="0"/>
              </a:rPr>
              <a:t>a personalidade destrutiva: </a:t>
            </a:r>
            <a:r>
              <a:rPr lang="x-none" altLang="pt-BR" sz="2200">
                <a:solidFill>
                  <a:schemeClr val="dk1"/>
                </a:solidFill>
                <a:latin typeface="UOLtext" charset="0"/>
              </a:rPr>
              <a:t>Colaboração</a:t>
            </a:r>
            <a:r>
              <a:rPr lang="pt-BR" sz="2200">
                <a:solidFill>
                  <a:schemeClr val="dk1"/>
                </a:solidFill>
                <a:latin typeface="UOLtext" charset="0"/>
              </a:rPr>
              <a:t>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200">
                <a:solidFill>
                  <a:schemeClr val="dk1"/>
                </a:solidFill>
                <a:latin typeface="UOLtext" charset="0"/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 dirty="0">
                <a:solidFill>
                  <a:srgbClr val="C00000"/>
                </a:solidFill>
                <a:latin typeface="UOLtext"/>
              </a:rPr>
              <a:t>Como fugir disso?</a:t>
            </a:r>
          </a:p>
        </p:txBody>
      </p:sp>
      <p:sp>
        <p:nvSpPr>
          <p:cNvPr id="335" name="Shape 335"/>
          <p:cNvSpPr/>
          <p:nvPr/>
        </p:nvSpPr>
        <p:spPr>
          <a:xfrm>
            <a:off x="679350" y="1608550"/>
            <a:ext cx="10833300" cy="4845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3200" b="1">
                <a:solidFill>
                  <a:srgbClr val="C00000"/>
                </a:solidFill>
                <a:latin typeface="UOLtext" charset="0"/>
              </a:rPr>
              <a:t>NÃO</a:t>
            </a:r>
            <a:r>
              <a:rPr lang="pt-BR" sz="2200" b="1">
                <a:solidFill>
                  <a:schemeClr val="dk1"/>
                </a:solidFill>
                <a:latin typeface="UOLtext" charset="0"/>
              </a:rPr>
              <a:t> a cultura de dependência</a:t>
            </a:r>
            <a:r>
              <a:rPr lang="x-none" altLang="pt-BR" sz="2200" b="1">
                <a:solidFill>
                  <a:schemeClr val="dk1"/>
                </a:solidFill>
                <a:latin typeface="UOLtext" charset="0"/>
              </a:rPr>
              <a:t>: </a:t>
            </a:r>
            <a:r>
              <a:rPr lang="x-none" altLang="pt-BR" sz="2200">
                <a:solidFill>
                  <a:schemeClr val="dk1"/>
                </a:solidFill>
                <a:latin typeface="UOLtext" charset="0"/>
              </a:rPr>
              <a:t>Sem ninjas.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3200" b="1">
                <a:solidFill>
                  <a:srgbClr val="C00000"/>
                </a:solidFill>
                <a:latin typeface="UOLtext" charset="0"/>
              </a:rPr>
              <a:t>NÃO </a:t>
            </a:r>
            <a:r>
              <a:rPr lang="pt-BR" sz="2200" b="1">
                <a:solidFill>
                  <a:schemeClr val="dk1"/>
                </a:solidFill>
                <a:latin typeface="UOLtext" charset="0"/>
              </a:rPr>
              <a:t>ao código sem manutenção</a:t>
            </a:r>
            <a:r>
              <a:rPr lang="x-none" altLang="pt-BR" sz="2200" b="1">
                <a:solidFill>
                  <a:schemeClr val="dk1"/>
                </a:solidFill>
                <a:latin typeface="UOLtext" charset="0"/>
              </a:rPr>
              <a:t>: </a:t>
            </a:r>
            <a:r>
              <a:rPr lang="x-none" altLang="pt-BR" sz="2200">
                <a:solidFill>
                  <a:schemeClr val="dk1"/>
                </a:solidFill>
                <a:latin typeface="UOLtext" charset="0"/>
              </a:rPr>
              <a:t>Documentação</a:t>
            </a:r>
            <a:r>
              <a:rPr lang="pt-BR" sz="2200">
                <a:solidFill>
                  <a:schemeClr val="dk1"/>
                </a:solidFill>
                <a:latin typeface="UOLtext" charset="0"/>
              </a:rPr>
              <a:t>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3200" b="1">
                <a:solidFill>
                  <a:srgbClr val="C00000"/>
                </a:solidFill>
                <a:latin typeface="UOLtext" charset="0"/>
              </a:rPr>
              <a:t>NÃO </a:t>
            </a:r>
            <a:r>
              <a:rPr lang="pt-BR" sz="2200" b="1">
                <a:solidFill>
                  <a:schemeClr val="dk1"/>
                </a:solidFill>
                <a:latin typeface="UOLtext" charset="0"/>
              </a:rPr>
              <a:t>a personalidade destrutiva: </a:t>
            </a:r>
            <a:r>
              <a:rPr lang="x-none" altLang="pt-BR" sz="2200">
                <a:solidFill>
                  <a:schemeClr val="dk1"/>
                </a:solidFill>
                <a:latin typeface="UOLtext" charset="0"/>
              </a:rPr>
              <a:t>Colaboração</a:t>
            </a:r>
            <a:r>
              <a:rPr lang="pt-BR" sz="2200">
                <a:solidFill>
                  <a:schemeClr val="dk1"/>
                </a:solidFill>
                <a:latin typeface="UOLtext" charset="0"/>
              </a:rPr>
              <a:t>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200">
                <a:solidFill>
                  <a:schemeClr val="dk1"/>
                </a:solidFill>
                <a:latin typeface="UOLtext" charset="0"/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3200" b="1">
                <a:solidFill>
                  <a:srgbClr val="C00000"/>
                </a:solidFill>
                <a:latin typeface="UOLtext" charset="0"/>
              </a:rPr>
              <a:t>NÃO </a:t>
            </a:r>
            <a:r>
              <a:rPr lang="pt-BR" sz="2200" b="1">
                <a:solidFill>
                  <a:schemeClr val="dk1"/>
                </a:solidFill>
                <a:latin typeface="UOLtext" charset="0"/>
              </a:rPr>
              <a:t>a exclusão de responsabilidade: </a:t>
            </a:r>
            <a:r>
              <a:rPr lang="x-none" altLang="pt-BR" sz="2200">
                <a:solidFill>
                  <a:schemeClr val="dk1"/>
                </a:solidFill>
                <a:latin typeface="UOLtext" charset="0"/>
              </a:rPr>
              <a:t>fail fast &amp; learn fast</a:t>
            </a:r>
            <a:r>
              <a:rPr lang="pt-BR" sz="2200">
                <a:solidFill>
                  <a:schemeClr val="dk1"/>
                </a:solidFill>
                <a:latin typeface="UOLtext" charset="0"/>
              </a:rPr>
              <a:t>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Como fugir disso?</a:t>
            </a:r>
          </a:p>
        </p:txBody>
      </p:sp>
      <p:sp>
        <p:nvSpPr>
          <p:cNvPr id="4" name="Shape 302"/>
          <p:cNvSpPr txBox="1"/>
          <p:nvPr/>
        </p:nvSpPr>
        <p:spPr>
          <a:xfrm>
            <a:off x="838075" y="1293455"/>
            <a:ext cx="10738500" cy="3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533400" lvl="0" indent="-457200" rtl="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UOLtext"/>
                <a:sym typeface="+mn-ea"/>
              </a:rPr>
              <a:t>Um plano de renovação/condução de T.I de longo prazo ligado a uma estratégia;</a:t>
            </a:r>
            <a:endParaRPr sz="3200" dirty="0">
              <a:latin typeface="UOLtex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Como fugir disso?</a:t>
            </a:r>
          </a:p>
        </p:txBody>
      </p:sp>
      <p:sp>
        <p:nvSpPr>
          <p:cNvPr id="4" name="Shape 302"/>
          <p:cNvSpPr txBox="1"/>
          <p:nvPr/>
        </p:nvSpPr>
        <p:spPr>
          <a:xfrm>
            <a:off x="838075" y="1293455"/>
            <a:ext cx="10738500" cy="3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533400" lvl="0" indent="-457200" rtl="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pt-BR" sz="3200" dirty="0" smtClean="0">
                <a:latin typeface="UOLtext"/>
                <a:sym typeface="+mn-ea"/>
              </a:rPr>
              <a:t>A busca por uma plataforma/diretriz tecnológica simples e unificada;</a:t>
            </a:r>
            <a:endParaRPr sz="3200" dirty="0">
              <a:latin typeface="UOLtext"/>
            </a:endParaRPr>
          </a:p>
        </p:txBody>
      </p:sp>
    </p:spTree>
    <p:extLst>
      <p:ext uri="{BB962C8B-B14F-4D97-AF65-F5344CB8AC3E}">
        <p14:creationId xmlns:p14="http://schemas.microsoft.com/office/powerpoint/2010/main" val="8258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920" y="-92075"/>
            <a:ext cx="9410065" cy="7042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64" y="-9993"/>
            <a:ext cx="10261032" cy="6840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-951865"/>
            <a:ext cx="5790565" cy="8761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 dirty="0">
                <a:solidFill>
                  <a:srgbClr val="C00000"/>
                </a:solidFill>
                <a:latin typeface="UOLtext"/>
              </a:rPr>
              <a:t>Como fugir disso? </a:t>
            </a:r>
            <a:r>
              <a:rPr lang="x-none" altLang="pt-BR" sz="2400" dirty="0">
                <a:solidFill>
                  <a:srgbClr val="C00000"/>
                </a:solidFill>
                <a:latin typeface="UOLtext"/>
              </a:rPr>
              <a:t>- Bônus</a:t>
            </a:r>
          </a:p>
        </p:txBody>
      </p:sp>
      <p:sp>
        <p:nvSpPr>
          <p:cNvPr id="342" name="Shape 342"/>
          <p:cNvSpPr/>
          <p:nvPr/>
        </p:nvSpPr>
        <p:spPr>
          <a:xfrm>
            <a:off x="2540" y="3429000"/>
            <a:ext cx="12190730" cy="179832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x-none" sz="6000" b="1" dirty="0">
                <a:solidFill>
                  <a:srgbClr val="C00000"/>
                </a:solidFill>
                <a:latin typeface="UOLtext" charset="0"/>
              </a:rPr>
              <a:t>Fast feedback</a:t>
            </a:r>
            <a:endParaRPr lang="x-none" sz="6000" b="1" dirty="0">
              <a:solidFill>
                <a:srgbClr val="C00000"/>
              </a:solidFill>
              <a:latin typeface="UOLtext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-32998"/>
            <a:ext cx="11389614" cy="6890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Como fugir disso? </a:t>
            </a:r>
            <a:r>
              <a:rPr lang="x-none" altLang="pt-BR" sz="2400">
                <a:solidFill>
                  <a:srgbClr val="C00000"/>
                </a:solidFill>
              </a:rPr>
              <a:t>- Bônus</a:t>
            </a:r>
          </a:p>
        </p:txBody>
      </p:sp>
      <p:sp>
        <p:nvSpPr>
          <p:cNvPr id="342" name="Shape 342"/>
          <p:cNvSpPr/>
          <p:nvPr/>
        </p:nvSpPr>
        <p:spPr>
          <a:xfrm>
            <a:off x="679350" y="1608550"/>
            <a:ext cx="10833300" cy="4845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algn="ctr" rtl="0">
              <a:lnSpc>
                <a:spcPct val="310000"/>
              </a:lnSpc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x-none" sz="6000" b="1">
                <a:solidFill>
                  <a:srgbClr val="C00000"/>
                </a:solidFill>
                <a:latin typeface="UOLtext" charset="0"/>
                <a:sym typeface="+mn-ea"/>
              </a:rPr>
              <a:t>Team build</a:t>
            </a:r>
          </a:p>
          <a:p>
            <a:pPr lvl="0" algn="ctr" rtl="0">
              <a:lnSpc>
                <a:spcPct val="310000"/>
              </a:lnSpc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endParaRPr lang="x-none" sz="6000" b="1">
              <a:solidFill>
                <a:srgbClr val="C00000"/>
              </a:solidFill>
              <a:latin typeface="UOLtext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335050" y="3074550"/>
            <a:ext cx="7614600" cy="7089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8000">
                <a:solidFill>
                  <a:srgbClr val="C00000"/>
                </a:solidFill>
                <a:latin typeface="UOLtext" charset="0"/>
              </a:rPr>
              <a:t>Case: Rick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x-none" sz="2400" dirty="0">
                <a:solidFill>
                  <a:srgbClr val="C00000"/>
                </a:solidFill>
                <a:latin typeface="UOLtext"/>
              </a:rPr>
              <a:t>co:lab</a:t>
            </a:r>
          </a:p>
        </p:txBody>
      </p:sp>
      <p:pic>
        <p:nvPicPr>
          <p:cNvPr id="2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80" y="1282830"/>
            <a:ext cx="10743119" cy="6024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x-none" sz="2400" dirty="0">
                <a:solidFill>
                  <a:srgbClr val="C00000"/>
                </a:solidFill>
                <a:latin typeface="UOLtext"/>
              </a:rPr>
              <a:t>co:lab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903" y="1274816"/>
            <a:ext cx="9932754" cy="55831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x-none" sz="2400">
                <a:solidFill>
                  <a:srgbClr val="C00000"/>
                </a:solidFill>
              </a:rPr>
              <a:t>co:lab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79" y="1303602"/>
            <a:ext cx="9533002" cy="53618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680" y="0"/>
            <a:ext cx="9142730" cy="9142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680" y="0"/>
            <a:ext cx="9142730" cy="9142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680" y="0"/>
            <a:ext cx="9133205" cy="9133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>
            <a:off x="335280" y="3074670"/>
            <a:ext cx="10455910" cy="70866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x-none" altLang="pt-BR" sz="8000">
                <a:solidFill>
                  <a:srgbClr val="C00000"/>
                </a:solidFill>
                <a:latin typeface="UOLtext" charset="0"/>
              </a:rPr>
              <a:t>E o que temos conseguido?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75" y="-168442"/>
            <a:ext cx="12524356" cy="70264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43"/>
            <a:ext cx="12192000" cy="68612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95" y="-88359"/>
            <a:ext cx="12387357" cy="69463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2" y="-168442"/>
            <a:ext cx="12671911" cy="71507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831960" y="4589640"/>
            <a:ext cx="10514520" cy="14990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 txBox="1"/>
          <p:nvPr/>
        </p:nvSpPr>
        <p:spPr>
          <a:xfrm>
            <a:off x="1227220" y="675300"/>
            <a:ext cx="10119259" cy="550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dk1"/>
                </a:solidFill>
                <a:latin typeface="UOLtext" charset="0"/>
              </a:rPr>
              <a:t>A força de um time não é resultado do talento individual dos membros que o compõem e sim, a sua colaboração, </a:t>
            </a:r>
            <a:r>
              <a:rPr lang="pt-BR" sz="3600" dirty="0" smtClean="0">
                <a:solidFill>
                  <a:schemeClr val="dk1"/>
                </a:solidFill>
                <a:latin typeface="UOLtext" charset="0"/>
              </a:rPr>
              <a:t>persistência </a:t>
            </a:r>
            <a:r>
              <a:rPr lang="pt-BR" sz="3600" dirty="0">
                <a:solidFill>
                  <a:schemeClr val="dk1"/>
                </a:solidFill>
                <a:latin typeface="UOLtext" charset="0"/>
              </a:rPr>
              <a:t>e respeito mútuo.</a:t>
            </a:r>
            <a:endParaRPr sz="2000" dirty="0">
              <a:latin typeface="UOLtext" charset="0"/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0" y="903000"/>
            <a:ext cx="12192000" cy="70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46000"/>
              <a:buFont typeface="Arial" panose="02080604020202020204" charset="0"/>
              <a:buNone/>
            </a:pPr>
            <a:r>
              <a:rPr lang="pt-BR" sz="2800" b="1" dirty="0">
                <a:solidFill>
                  <a:schemeClr val="dk1"/>
                </a:solidFill>
                <a:latin typeface="UOLtext" charset="0"/>
              </a:rPr>
              <a:t>Em síntese: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 descr="team.gif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" y="-5715"/>
            <a:ext cx="12219305" cy="6882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838075" y="1122472"/>
            <a:ext cx="10514400" cy="37221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x-none" altLang="pt-BR" sz="8000">
                <a:solidFill>
                  <a:srgbClr val="C00000"/>
                </a:solidFill>
                <a:latin typeface="UOLtext" charset="0"/>
              </a:rPr>
              <a:t>Dúvidas?</a:t>
            </a:r>
            <a:endParaRPr lang="x-none" altLang="pt-BR" sz="8000">
              <a:solidFill>
                <a:srgbClr val="C00000"/>
              </a:solidFill>
              <a:latin typeface="UOLtext" charset="0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chau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035" y="-1700530"/>
            <a:ext cx="12840970" cy="8577580"/>
          </a:xfrm>
          <a:prstGeom prst="rect">
            <a:avLst/>
          </a:prstGeom>
        </p:spPr>
      </p:pic>
      <p:sp>
        <p:nvSpPr>
          <p:cNvPr id="369" name="Shape 369"/>
          <p:cNvSpPr/>
          <p:nvPr/>
        </p:nvSpPr>
        <p:spPr>
          <a:xfrm>
            <a:off x="838200" y="-31750"/>
            <a:ext cx="10514330" cy="688467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x-none" altLang="pt-BR" sz="11500" dirty="0">
                <a:solidFill>
                  <a:srgbClr val="C00000"/>
                </a:solidFill>
                <a:latin typeface="UOLtext" charset="0"/>
              </a:rPr>
              <a:t>o</a:t>
            </a:r>
            <a:r>
              <a:rPr lang="pt-BR" sz="11500" dirty="0">
                <a:solidFill>
                  <a:srgbClr val="C00000"/>
                </a:solidFill>
                <a:latin typeface="UOLtext" charset="0"/>
              </a:rPr>
              <a:t>brigado</a:t>
            </a:r>
            <a:r>
              <a:rPr lang="x-none" altLang="pt-BR" sz="11500" dirty="0">
                <a:solidFill>
                  <a:srgbClr val="C00000"/>
                </a:solidFill>
                <a:latin typeface="UOLtext" charset="0"/>
              </a:rPr>
              <a:t>!</a:t>
            </a:r>
          </a:p>
          <a:p>
            <a:pPr marL="0" marR="0" lvl="0" indent="0" algn="ctr" rtl="0">
              <a:lnSpc>
                <a:spcPct val="50000"/>
              </a:lnSpc>
              <a:spcBef>
                <a:spcPts val="0"/>
              </a:spcBef>
              <a:buSzPct val="25000"/>
              <a:buNone/>
            </a:pPr>
            <a:endParaRPr lang="x-none" altLang="pt-BR" sz="11500" dirty="0">
              <a:solidFill>
                <a:srgbClr val="C00000"/>
              </a:solidFill>
              <a:latin typeface="UOLtext" charset="0"/>
            </a:endParaRPr>
          </a:p>
          <a:p>
            <a:pPr marL="0" marR="0" lvl="0" indent="0" algn="ctr" rtl="0">
              <a:lnSpc>
                <a:spcPct val="190000"/>
              </a:lnSpc>
              <a:spcBef>
                <a:spcPts val="0"/>
              </a:spcBef>
              <a:buSzPct val="25000"/>
              <a:buNone/>
            </a:pPr>
            <a:r>
              <a:rPr lang="x-none" altLang="pt-BR" sz="2800" b="1" dirty="0">
                <a:latin typeface="UOLtext" charset="0"/>
              </a:rPr>
              <a:t>co:lab</a:t>
            </a:r>
          </a:p>
          <a:p>
            <a:pPr marL="0" marR="0" lvl="0" indent="0" algn="ctr" rtl="0">
              <a:lnSpc>
                <a:spcPct val="190000"/>
              </a:lnSpc>
              <a:spcBef>
                <a:spcPts val="0"/>
              </a:spcBef>
              <a:buSzPct val="25000"/>
              <a:buNone/>
            </a:pPr>
            <a:r>
              <a:rPr lang="x-none" altLang="pt-BR" sz="2000" dirty="0">
                <a:latin typeface="UOLtext" charset="0"/>
              </a:rPr>
              <a:t>CO:MPARTILHAR + CO:LABORAR = </a:t>
            </a:r>
            <a:r>
              <a:rPr lang="x-none" altLang="pt-BR" sz="2000" dirty="0">
                <a:solidFill>
                  <a:srgbClr val="C00000"/>
                </a:solidFill>
                <a:latin typeface="UOLtext" charset="0"/>
              </a:rPr>
              <a:t>&lt;3</a:t>
            </a: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x-none" altLang="pt-BR" sz="2000" dirty="0">
                <a:solidFill>
                  <a:srgbClr val="C00000"/>
                </a:solidFill>
                <a:latin typeface="UOLtext" charset="0"/>
              </a:rPr>
              <a:t>uol.com/colab</a:t>
            </a: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x-none" altLang="pt-BR" sz="2000" dirty="0">
                <a:solidFill>
                  <a:srgbClr val="C00000"/>
                </a:solidFill>
                <a:latin typeface="UOLtext" charset="0"/>
              </a:rPr>
              <a:t>l-colab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None/>
            </a:pPr>
            <a:endParaRPr sz="3000" dirty="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831960" y="1709640"/>
            <a:ext cx="10514520" cy="285156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3600">
                <a:solidFill>
                  <a:srgbClr val="C00000"/>
                </a:solidFill>
                <a:latin typeface="UOLtext" charset="0"/>
              </a:rPr>
              <a:t>"Vocês nunca poderão entender nada do que criei. Eu sou Albert F *** ing Einstein e vocês são todos macacos que estão me</a:t>
            </a:r>
            <a:r>
              <a:rPr lang="x-none" altLang="pt-BR" sz="3600">
                <a:solidFill>
                  <a:srgbClr val="C00000"/>
                </a:solidFill>
                <a:latin typeface="UOLtext" charset="0"/>
              </a:rPr>
              <a:t>ch</a:t>
            </a:r>
            <a:r>
              <a:rPr lang="pt-BR" sz="3600">
                <a:solidFill>
                  <a:srgbClr val="C00000"/>
                </a:solidFill>
                <a:latin typeface="UOLtext" charset="0"/>
              </a:rPr>
              <a:t>endo na sujeira!".</a:t>
            </a:r>
            <a:endParaRPr>
              <a:latin typeface="UOLtex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95340" y="-3"/>
            <a:ext cx="920132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2012</Words>
  <Application>Microsoft Office PowerPoint</Application>
  <PresentationFormat>Widescreen</PresentationFormat>
  <Paragraphs>217</Paragraphs>
  <Slides>75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75</vt:i4>
      </vt:variant>
    </vt:vector>
  </HeadingPairs>
  <TitlesOfParts>
    <vt:vector size="89" baseType="lpstr">
      <vt:lpstr>Arial</vt:lpstr>
      <vt:lpstr>UOLtext</vt:lpstr>
      <vt:lpstr>Verdana</vt:lpstr>
      <vt:lpstr>Wingdings</vt:lpstr>
      <vt:lpstr>Office Theme</vt:lpstr>
      <vt:lpstr>Office Theme</vt:lpstr>
      <vt:lpstr>Office Theme</vt:lpstr>
      <vt:lpstr>1_Office Theme</vt:lpstr>
      <vt:lpstr>2_Office Theme</vt:lpstr>
      <vt:lpstr>3_Office Theme</vt:lpstr>
      <vt:lpstr>4_Office Theme</vt:lpstr>
      <vt:lpstr>6_Office Theme</vt:lpstr>
      <vt:lpstr>7_Office Theme</vt:lpstr>
      <vt:lpstr>8_Office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concepção e interface</dc:creator>
  <cp:lastModifiedBy>U53r7</cp:lastModifiedBy>
  <cp:revision>20</cp:revision>
  <dcterms:created xsi:type="dcterms:W3CDTF">2018-03-20T22:29:17Z</dcterms:created>
  <dcterms:modified xsi:type="dcterms:W3CDTF">2018-03-21T00:06:28Z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1046-10.1.0.5707</vt:lpwstr>
  </property>
</Properties>
</file>